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8" r:id="rId3"/>
    <p:sldId id="259" r:id="rId4"/>
    <p:sldId id="260" r:id="rId5"/>
    <p:sldId id="261" r:id="rId6"/>
    <p:sldId id="262" r:id="rId7"/>
    <p:sldId id="274" r:id="rId8"/>
    <p:sldId id="275" r:id="rId9"/>
    <p:sldId id="263" r:id="rId10"/>
    <p:sldId id="264" r:id="rId11"/>
    <p:sldId id="265" r:id="rId12"/>
    <p:sldId id="266" r:id="rId13"/>
    <p:sldId id="267" r:id="rId14"/>
    <p:sldId id="269" r:id="rId15"/>
    <p:sldId id="286" r:id="rId16"/>
    <p:sldId id="270" r:id="rId17"/>
    <p:sldId id="271" r:id="rId18"/>
    <p:sldId id="272" r:id="rId19"/>
    <p:sldId id="273" r:id="rId20"/>
    <p:sldId id="276" r:id="rId21"/>
    <p:sldId id="277" r:id="rId22"/>
    <p:sldId id="329" r:id="rId23"/>
    <p:sldId id="330" r:id="rId24"/>
    <p:sldId id="294" r:id="rId25"/>
    <p:sldId id="295" r:id="rId26"/>
    <p:sldId id="287" r:id="rId27"/>
    <p:sldId id="303" r:id="rId28"/>
    <p:sldId id="304" r:id="rId29"/>
    <p:sldId id="305" r:id="rId30"/>
    <p:sldId id="296" r:id="rId31"/>
    <p:sldId id="310" r:id="rId32"/>
    <p:sldId id="302" r:id="rId33"/>
    <p:sldId id="311" r:id="rId34"/>
    <p:sldId id="279" r:id="rId35"/>
    <p:sldId id="280" r:id="rId36"/>
    <p:sldId id="283" r:id="rId37"/>
    <p:sldId id="281" r:id="rId38"/>
    <p:sldId id="314" r:id="rId39"/>
    <p:sldId id="313" r:id="rId40"/>
    <p:sldId id="300" r:id="rId41"/>
    <p:sldId id="301" r:id="rId42"/>
    <p:sldId id="306" r:id="rId43"/>
    <p:sldId id="331" r:id="rId44"/>
    <p:sldId id="282" r:id="rId45"/>
    <p:sldId id="332" r:id="rId46"/>
    <p:sldId id="333" r:id="rId47"/>
    <p:sldId id="334" r:id="rId48"/>
    <p:sldId id="335" r:id="rId49"/>
    <p:sldId id="307" r:id="rId50"/>
    <p:sldId id="317" r:id="rId51"/>
    <p:sldId id="318" r:id="rId52"/>
    <p:sldId id="325" r:id="rId53"/>
    <p:sldId id="326" r:id="rId54"/>
    <p:sldId id="327" r:id="rId55"/>
    <p:sldId id="32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84" autoAdjust="0"/>
  </p:normalViewPr>
  <p:slideViewPr>
    <p:cSldViewPr snapToGrid="0">
      <p:cViewPr varScale="1">
        <p:scale>
          <a:sx n="66" d="100"/>
          <a:sy n="66" d="100"/>
        </p:scale>
        <p:origin x="1226"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13.wmf"/><Relationship Id="rId5" Type="http://schemas.openxmlformats.org/officeDocument/2006/relationships/image" Target="../media/image15.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5AC72-C8F2-4368-BC83-5B57FF0DC9E6}" type="datetimeFigureOut">
              <a:rPr lang="zh-CN" altLang="en-US" smtClean="0"/>
              <a:t>2021/12/22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2FC4-6AAD-464F-B91D-0C885F58E774}" type="slidenum">
              <a:rPr lang="zh-CN" altLang="en-US" smtClean="0"/>
              <a:t>‹#›</a:t>
            </a:fld>
            <a:endParaRPr lang="zh-CN" altLang="en-US"/>
          </a:p>
        </p:txBody>
      </p:sp>
    </p:spTree>
    <p:extLst>
      <p:ext uri="{BB962C8B-B14F-4D97-AF65-F5344CB8AC3E}">
        <p14:creationId xmlns:p14="http://schemas.microsoft.com/office/powerpoint/2010/main" val="315076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unrise_proble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Shannon_(unit)" TargetMode="External"/><Relationship Id="rId3" Type="http://schemas.openxmlformats.org/officeDocument/2006/relationships/hyperlink" Target="https://en.wikipedia.org/wiki/Probability_theory" TargetMode="External"/><Relationship Id="rId7" Type="http://schemas.openxmlformats.org/officeDocument/2006/relationships/hyperlink" Target="https://en.wikipedia.org/wiki/Unit_of_measuremen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tatistical_dependence" TargetMode="External"/><Relationship Id="rId5" Type="http://schemas.openxmlformats.org/officeDocument/2006/relationships/hyperlink" Target="https://en.wikipedia.org/wiki/Random_variable" TargetMode="External"/><Relationship Id="rId4" Type="http://schemas.openxmlformats.org/officeDocument/2006/relationships/hyperlink" Target="https://en.wikipedia.org/wiki/Information_theo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P(A)=1/6 P(B)=1/6 P(C)=1/6*1/6*5=5/36</a:t>
            </a:r>
            <a:r>
              <a:rPr lang="en-US" altLang="zh-CN" baseline="0" dirty="0"/>
              <a:t> P(A|B)=1/6 P(C|A)=1/6 P(A,B)=1/6*1/6=1/36 P(A,C)=1/6*1/6=1/36</a:t>
            </a:r>
          </a:p>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a:t>
            </a:fld>
            <a:endParaRPr lang="zh-CN" altLang="en-US"/>
          </a:p>
        </p:txBody>
      </p:sp>
    </p:spTree>
    <p:extLst>
      <p:ext uri="{BB962C8B-B14F-4D97-AF65-F5344CB8AC3E}">
        <p14:creationId xmlns:p14="http://schemas.microsoft.com/office/powerpoint/2010/main" val="28405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对分类任务来说，在所有相关概率都已知的立项情形下，贝叶斯决策论考虑如何基于这些概率和误判损失来选择最优的类别标记</a:t>
            </a:r>
          </a:p>
        </p:txBody>
      </p:sp>
      <p:sp>
        <p:nvSpPr>
          <p:cNvPr id="4" name="灯片编号占位符 3"/>
          <p:cNvSpPr>
            <a:spLocks noGrp="1"/>
          </p:cNvSpPr>
          <p:nvPr>
            <p:ph type="sldNum" sz="quarter" idx="10"/>
          </p:nvPr>
        </p:nvSpPr>
        <p:spPr/>
        <p:txBody>
          <a:bodyPr/>
          <a:lstStyle/>
          <a:p>
            <a:fld id="{D6A32FC4-6AAD-464F-B91D-0C885F58E774}" type="slidenum">
              <a:rPr lang="zh-CN" altLang="en-US" smtClean="0"/>
              <a:t>7</a:t>
            </a:fld>
            <a:endParaRPr lang="zh-CN" altLang="en-US"/>
          </a:p>
        </p:txBody>
      </p:sp>
    </p:spTree>
    <p:extLst>
      <p:ext uri="{BB962C8B-B14F-4D97-AF65-F5344CB8AC3E}">
        <p14:creationId xmlns:p14="http://schemas.microsoft.com/office/powerpoint/2010/main" val="12688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Laplace came up with this smoothing technique when he tried to estimate the chance that the sun will rise tomorrow. </a:t>
            </a:r>
            <a:r>
              <a:rPr lang="en-US" altLang="zh-CN" sz="1200" b="0" i="0" kern="1200">
                <a:solidFill>
                  <a:schemeClr val="tx1"/>
                </a:solidFill>
                <a:effectLst/>
                <a:latin typeface="+mn-lt"/>
                <a:ea typeface="+mn-ea"/>
                <a:cs typeface="+mn-cs"/>
              </a:rPr>
              <a:t>His rationale was that even given a large sample of days with the rising sun, we still can not be completely sure that the sun will still rise tomorrow (known as the </a:t>
            </a:r>
            <a:r>
              <a:rPr lang="en-US" altLang="zh-CN" sz="1200" b="0" i="0" u="none" strike="noStrike" kern="1200">
                <a:solidFill>
                  <a:schemeClr val="tx1"/>
                </a:solidFill>
                <a:effectLst/>
                <a:latin typeface="+mn-lt"/>
                <a:ea typeface="+mn-ea"/>
                <a:cs typeface="+mn-cs"/>
                <a:hlinkClick r:id="rId3" tooltip="Sunrise problem"/>
              </a:rPr>
              <a:t>sunrise problem</a:t>
            </a:r>
            <a:r>
              <a:rPr lang="en-US" altLang="zh-CN" sz="1200" b="0" i="0" kern="1200">
                <a:solidFill>
                  <a:schemeClr val="tx1"/>
                </a:solidFill>
                <a:effectLst/>
                <a:latin typeface="+mn-lt"/>
                <a:ea typeface="+mn-ea"/>
                <a:cs typeface="+mn-cs"/>
              </a:rPr>
              <a:t>)</a:t>
            </a:r>
            <a:endParaRPr lang="zh-CN" altLang="en-US"/>
          </a:p>
        </p:txBody>
      </p:sp>
      <p:sp>
        <p:nvSpPr>
          <p:cNvPr id="4" name="灯片编号占位符 3"/>
          <p:cNvSpPr>
            <a:spLocks noGrp="1"/>
          </p:cNvSpPr>
          <p:nvPr>
            <p:ph type="sldNum" sz="quarter" idx="10"/>
          </p:nvPr>
        </p:nvSpPr>
        <p:spPr/>
        <p:txBody>
          <a:bodyPr/>
          <a:lstStyle/>
          <a:p>
            <a:fld id="{D6A32FC4-6AAD-464F-B91D-0C885F58E774}" type="slidenum">
              <a:rPr lang="zh-CN" altLang="en-US" smtClean="0"/>
              <a:t>18</a:t>
            </a:fld>
            <a:endParaRPr lang="zh-CN" altLang="en-US"/>
          </a:p>
        </p:txBody>
      </p:sp>
    </p:spTree>
    <p:extLst>
      <p:ext uri="{BB962C8B-B14F-4D97-AF65-F5344CB8AC3E}">
        <p14:creationId xmlns:p14="http://schemas.microsoft.com/office/powerpoint/2010/main" val="16679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21</a:t>
            </a:fld>
            <a:endParaRPr lang="zh-CN" altLang="en-US"/>
          </a:p>
        </p:txBody>
      </p:sp>
    </p:spTree>
    <p:extLst>
      <p:ext uri="{BB962C8B-B14F-4D97-AF65-F5344CB8AC3E}">
        <p14:creationId xmlns:p14="http://schemas.microsoft.com/office/powerpoint/2010/main" val="183170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t>
            </a:r>
            <a:r>
              <a:rPr lang="en-US" altLang="zh-CN" sz="1200" b="0" i="0" u="sng" kern="1200" dirty="0">
                <a:solidFill>
                  <a:schemeClr val="tx1"/>
                </a:solidFill>
                <a:effectLst/>
                <a:latin typeface="+mn-lt"/>
                <a:ea typeface="+mn-ea"/>
                <a:cs typeface="+mn-cs"/>
                <a:hlinkClick r:id="rId3"/>
              </a:rPr>
              <a:t>probability theory</a:t>
            </a:r>
            <a:r>
              <a:rPr lang="en-US" altLang="zh-CN" sz="1200" b="0" i="0" kern="1200" dirty="0">
                <a:solidFill>
                  <a:schemeClr val="tx1"/>
                </a:solidFill>
                <a:effectLst/>
                <a:latin typeface="+mn-lt"/>
                <a:ea typeface="+mn-ea"/>
                <a:cs typeface="+mn-cs"/>
              </a:rPr>
              <a:t> and </a:t>
            </a:r>
            <a:r>
              <a:rPr lang="en-US" altLang="zh-CN" sz="1200" b="0" i="0" u="none" strike="noStrike" kern="1200" dirty="0">
                <a:solidFill>
                  <a:schemeClr val="tx1"/>
                </a:solidFill>
                <a:effectLst/>
                <a:latin typeface="+mn-lt"/>
                <a:ea typeface="+mn-ea"/>
                <a:cs typeface="+mn-cs"/>
                <a:hlinkClick r:id="rId4" tooltip="Information theory"/>
              </a:rPr>
              <a:t>information theory</a:t>
            </a:r>
            <a:r>
              <a:rPr lang="en-US" altLang="zh-CN" sz="1200" b="0" i="0" kern="1200" dirty="0">
                <a:solidFill>
                  <a:schemeClr val="tx1"/>
                </a:solidFill>
                <a:effectLst/>
                <a:latin typeface="+mn-lt"/>
                <a:ea typeface="+mn-ea"/>
                <a:cs typeface="+mn-cs"/>
              </a:rPr>
              <a:t>, the </a:t>
            </a:r>
            <a:r>
              <a:rPr lang="en-US" altLang="zh-CN" sz="1200" b="1" i="0" kern="1200" dirty="0">
                <a:solidFill>
                  <a:schemeClr val="tx1"/>
                </a:solidFill>
                <a:effectLst/>
                <a:latin typeface="+mn-lt"/>
                <a:ea typeface="+mn-ea"/>
                <a:cs typeface="+mn-cs"/>
              </a:rPr>
              <a:t>mutual information</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MI</a:t>
            </a:r>
            <a:r>
              <a:rPr lang="en-US" altLang="zh-CN" sz="1200" b="0" i="0" kern="1200" dirty="0">
                <a:solidFill>
                  <a:schemeClr val="tx1"/>
                </a:solidFill>
                <a:effectLst/>
                <a:latin typeface="+mn-lt"/>
                <a:ea typeface="+mn-ea"/>
                <a:cs typeface="+mn-cs"/>
              </a:rPr>
              <a:t>) of two </a:t>
            </a:r>
            <a:r>
              <a:rPr lang="en-US" altLang="zh-CN" sz="1200" b="0" i="0" u="none" strike="noStrike" kern="1200" dirty="0">
                <a:solidFill>
                  <a:schemeClr val="tx1"/>
                </a:solidFill>
                <a:effectLst/>
                <a:latin typeface="+mn-lt"/>
                <a:ea typeface="+mn-ea"/>
                <a:cs typeface="+mn-cs"/>
                <a:hlinkClick r:id="rId5" tooltip="Random variable"/>
              </a:rPr>
              <a:t>random variables</a:t>
            </a:r>
            <a:r>
              <a:rPr lang="en-US" altLang="zh-CN" sz="1200" b="0" i="0" kern="1200" dirty="0">
                <a:solidFill>
                  <a:schemeClr val="tx1"/>
                </a:solidFill>
                <a:effectLst/>
                <a:latin typeface="+mn-lt"/>
                <a:ea typeface="+mn-ea"/>
                <a:cs typeface="+mn-cs"/>
              </a:rPr>
              <a:t> is a measure of the mutual </a:t>
            </a:r>
            <a:r>
              <a:rPr lang="en-US" altLang="zh-CN" sz="1200" b="0" i="0" u="none" strike="noStrike" kern="1200" dirty="0">
                <a:solidFill>
                  <a:schemeClr val="tx1"/>
                </a:solidFill>
                <a:effectLst/>
                <a:latin typeface="+mn-lt"/>
                <a:ea typeface="+mn-ea"/>
                <a:cs typeface="+mn-cs"/>
                <a:hlinkClick r:id="rId6" tooltip="Statistical dependence"/>
              </a:rPr>
              <a:t>dependence</a:t>
            </a:r>
            <a:r>
              <a:rPr lang="en-US" altLang="zh-CN" sz="1200" b="0" i="0" kern="1200" dirty="0">
                <a:solidFill>
                  <a:schemeClr val="tx1"/>
                </a:solidFill>
                <a:effectLst/>
                <a:latin typeface="+mn-lt"/>
                <a:ea typeface="+mn-ea"/>
                <a:cs typeface="+mn-cs"/>
              </a:rPr>
              <a:t> between the two variables. More specifically, it quantifies the "amount of information" (in </a:t>
            </a:r>
            <a:r>
              <a:rPr lang="en-US" altLang="zh-CN" sz="1200" b="0" i="0" u="none" strike="noStrike" kern="1200" dirty="0">
                <a:solidFill>
                  <a:schemeClr val="tx1"/>
                </a:solidFill>
                <a:effectLst/>
                <a:latin typeface="+mn-lt"/>
                <a:ea typeface="+mn-ea"/>
                <a:cs typeface="+mn-cs"/>
                <a:hlinkClick r:id="rId7" tooltip="Unit of measurement"/>
              </a:rPr>
              <a:t>units</a:t>
            </a:r>
            <a:r>
              <a:rPr lang="en-US" altLang="zh-CN" sz="1200" b="0" i="0" kern="1200" dirty="0">
                <a:solidFill>
                  <a:schemeClr val="tx1"/>
                </a:solidFill>
                <a:effectLst/>
                <a:latin typeface="+mn-lt"/>
                <a:ea typeface="+mn-ea"/>
                <a:cs typeface="+mn-cs"/>
              </a:rPr>
              <a:t> such as </a:t>
            </a:r>
            <a:r>
              <a:rPr lang="en-US" altLang="zh-CN" sz="1200" b="0" i="0" u="none" strike="noStrike" kern="1200" dirty="0" err="1">
                <a:solidFill>
                  <a:schemeClr val="tx1"/>
                </a:solidFill>
                <a:effectLst/>
                <a:latin typeface="+mn-lt"/>
                <a:ea typeface="+mn-ea"/>
                <a:cs typeface="+mn-cs"/>
                <a:hlinkClick r:id="rId8" tooltip="Shannon (unit)"/>
              </a:rPr>
              <a:t>shannons</a:t>
            </a:r>
            <a:r>
              <a:rPr lang="en-US" altLang="zh-CN" sz="1200" b="0" i="0" kern="1200" dirty="0">
                <a:solidFill>
                  <a:schemeClr val="tx1"/>
                </a:solidFill>
                <a:effectLst/>
                <a:latin typeface="+mn-lt"/>
                <a:ea typeface="+mn-ea"/>
                <a:cs typeface="+mn-cs"/>
              </a:rPr>
              <a:t>, commonly called bits) obtained about one random variable through observing the other random variable. </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30</a:t>
            </a:fld>
            <a:endParaRPr lang="zh-CN" altLang="en-US"/>
          </a:p>
        </p:txBody>
      </p:sp>
    </p:spTree>
    <p:extLst>
      <p:ext uri="{BB962C8B-B14F-4D97-AF65-F5344CB8AC3E}">
        <p14:creationId xmlns:p14="http://schemas.microsoft.com/office/powerpoint/2010/main" val="403309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Slides are from: http://www.ee.columbia.edu/~vittorio/Lecture12.pdf</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33</a:t>
            </a:fld>
            <a:endParaRPr lang="zh-CN" altLang="en-US"/>
          </a:p>
        </p:txBody>
      </p:sp>
    </p:spTree>
    <p:extLst>
      <p:ext uri="{BB962C8B-B14F-4D97-AF65-F5344CB8AC3E}">
        <p14:creationId xmlns:p14="http://schemas.microsoft.com/office/powerpoint/2010/main" val="24191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r>
                      <a:rPr lang="en-US" altLang="zh-CN" sz="1200" b="0" i="1" smtClean="0">
                        <a:latin typeface="Cambria Math" panose="02040503050406030204" pitchFamily="18" charset="0"/>
                      </a:rPr>
                      <m:t>𝑠</m:t>
                    </m:r>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𝐵</m:t>
                        </m:r>
                      </m:e>
                      <m:e>
                        <m:r>
                          <a:rPr lang="en-US" altLang="zh-CN" sz="1200" b="0" i="1" smtClean="0">
                            <a:latin typeface="Cambria Math" panose="02040503050406030204" pitchFamily="18" charset="0"/>
                          </a:rPr>
                          <m:t>𝐷</m:t>
                        </m:r>
                      </m:e>
                    </m:d>
                  </m:oMath>
                </a14:m>
                <a:r>
                  <a:rPr lang="zh-CN" altLang="en-US" dirty="0"/>
                  <a:t>第一项是计算编码贝叶斯网</a:t>
                </a:r>
                <a:r>
                  <a:rPr lang="en-US" altLang="zh-CN" dirty="0"/>
                  <a:t>B</a:t>
                </a:r>
                <a:r>
                  <a:rPr lang="zh-CN" altLang="en-US" dirty="0"/>
                  <a:t>所需的字节数；第二项是计算</a:t>
                </a:r>
                <a:r>
                  <a:rPr lang="en-US" altLang="zh-CN" dirty="0"/>
                  <a:t>B</a:t>
                </a:r>
                <a:r>
                  <a:rPr lang="zh-CN" altLang="en-US" dirty="0"/>
                  <a:t>所对应的概率分布</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oMath>
                </a14:m>
                <a:r>
                  <a:rPr lang="zh-CN" altLang="en-US" dirty="0"/>
                  <a:t>需要多少字节来描述</a:t>
                </a:r>
                <a:r>
                  <a:rPr lang="en-US" altLang="zh-CN" dirty="0"/>
                  <a:t>D</a:t>
                </a:r>
                <a:endParaRPr lang="zh-CN" altLang="en-US" dirty="0"/>
              </a:p>
            </p:txBody>
          </p:sp>
        </mc:Choice>
        <mc:Fallback xmlns="">
          <p:sp>
            <p:nvSpPr>
              <p:cNvPr id="3" name="备注占位符 2"/>
              <p:cNvSpPr>
                <a:spLocks noGrp="1"/>
              </p:cNvSpPr>
              <p:nvPr>
                <p:ph type="body" idx="1"/>
              </p:nvPr>
            </p:nvSpPr>
            <p:spPr/>
            <p:txBody>
              <a:bodyPr/>
              <a:lstStyle/>
              <a:p>
                <a:pPr/>
                <a:r>
                  <a:rPr lang="en-US" altLang="zh-CN" sz="1200" b="0" i="0" smtClean="0">
                    <a:latin typeface="Cambria Math" panose="02040503050406030204" pitchFamily="18" charset="0"/>
                  </a:rPr>
                  <a:t>𝑠</a:t>
                </a:r>
                <a:r>
                  <a:rPr lang="en-US" altLang="zh-CN" sz="1200" b="0" i="0" smtClean="0">
                    <a:latin typeface="Cambria Math" panose="02040503050406030204" pitchFamily="18" charset="0"/>
                  </a:rPr>
                  <a:t>(𝐵│𝐷)</a:t>
                </a:r>
                <a:r>
                  <a:rPr lang="zh-CN" altLang="en-US" dirty="0" smtClean="0"/>
                  <a:t>第一项是计算编码贝叶斯网</a:t>
                </a:r>
                <a:r>
                  <a:rPr lang="en-US" altLang="zh-CN" dirty="0" smtClean="0"/>
                  <a:t>B</a:t>
                </a:r>
                <a:r>
                  <a:rPr lang="zh-CN" altLang="en-US" dirty="0" smtClean="0"/>
                  <a:t>所需的字节数；第二项是计算</a:t>
                </a:r>
                <a:r>
                  <a:rPr lang="en-US" altLang="zh-CN" dirty="0" smtClean="0"/>
                  <a:t>B</a:t>
                </a:r>
                <a:r>
                  <a:rPr lang="zh-CN" altLang="en-US" dirty="0" smtClean="0"/>
                  <a:t>所对应的概率分布</a:t>
                </a:r>
                <a:r>
                  <a:rPr lang="en-US" altLang="zh-CN" b="0" i="0" smtClean="0">
                    <a:latin typeface="Cambria Math" panose="02040503050406030204" pitchFamily="18" charset="0"/>
                  </a:rPr>
                  <a:t>𝑃_𝐵</a:t>
                </a:r>
                <a:r>
                  <a:rPr lang="zh-CN" altLang="en-US" dirty="0" smtClean="0"/>
                  <a:t>需要多少字节来描述</a:t>
                </a:r>
                <a:r>
                  <a:rPr lang="en-US" altLang="zh-CN" dirty="0" smtClean="0"/>
                  <a:t>D</a:t>
                </a:r>
                <a:endParaRPr lang="zh-CN" altLang="en-US" dirty="0"/>
              </a:p>
            </p:txBody>
          </p:sp>
        </mc:Fallback>
      </mc:AlternateContent>
      <p:sp>
        <p:nvSpPr>
          <p:cNvPr id="4" name="灯片编号占位符 3"/>
          <p:cNvSpPr>
            <a:spLocks noGrp="1"/>
          </p:cNvSpPr>
          <p:nvPr>
            <p:ph type="sldNum" sz="quarter" idx="10"/>
          </p:nvPr>
        </p:nvSpPr>
        <p:spPr/>
        <p:txBody>
          <a:bodyPr/>
          <a:lstStyle/>
          <a:p>
            <a:fld id="{D6A32FC4-6AAD-464F-B91D-0C885F58E774}" type="slidenum">
              <a:rPr lang="zh-CN" altLang="en-US" smtClean="0"/>
              <a:t>40</a:t>
            </a:fld>
            <a:endParaRPr lang="zh-CN" altLang="en-US"/>
          </a:p>
        </p:txBody>
      </p:sp>
    </p:spTree>
    <p:extLst>
      <p:ext uri="{BB962C8B-B14F-4D97-AF65-F5344CB8AC3E}">
        <p14:creationId xmlns:p14="http://schemas.microsoft.com/office/powerpoint/2010/main" val="173605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http://vision.psych.umn.edu/users/schrater/schrater_lab/courses/AI2/gibbs.pdf</a:t>
            </a:r>
          </a:p>
          <a:p>
            <a:r>
              <a:rPr lang="en-US" altLang="zh-CN" dirty="0"/>
              <a:t>Gibbs sampling is applicable when the joint distribution is not known explicitly, but the conditional distribution of each variable is known. The Gibbs sampling algorithm is used to generate an instance from the distribution of each variable in turn, conditional on the current values of the other variables. It can be shown that the sequence of samples comprises a Markov chain, and the stationary distribution of that Markov chain is just the sought-after joint distribution. Gibbs sampling is particularly well-adapted to sampling the posterior distribution of a Bayesian network, since Bayesian networks are typically specified as a collection of conditional distributions</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49</a:t>
            </a:fld>
            <a:endParaRPr lang="zh-CN" altLang="en-US"/>
          </a:p>
        </p:txBody>
      </p:sp>
    </p:spTree>
    <p:extLst>
      <p:ext uri="{BB962C8B-B14F-4D97-AF65-F5344CB8AC3E}">
        <p14:creationId xmlns:p14="http://schemas.microsoft.com/office/powerpoint/2010/main" val="205030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12/22/2021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092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12/22/2021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9410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12/22/2021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51187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2pPr marL="384048" indent="-182880">
              <a:buFont typeface="Arial" panose="020B0604020202020204" pitchFamily="34" charset="0"/>
              <a:buChar char="•"/>
              <a:defRPr/>
            </a:lvl2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12/22/2021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179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12/22/2021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12/22/2021</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077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12/22/2021</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5469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12/22/2021</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446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12/22/2021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911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12/22/2021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14353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12/22/2021</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7195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12/22/2021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27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5.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35.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69.png"/><Relationship Id="rId7" Type="http://schemas.openxmlformats.org/officeDocument/2006/relationships/image" Target="../media/image47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620.png"/></Relationships>
</file>

<file path=ppt/slides/_rels/slide36.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70.png"/><Relationship Id="rId3" Type="http://schemas.openxmlformats.org/officeDocument/2006/relationships/image" Target="../media/image530.png"/><Relationship Id="rId7" Type="http://schemas.openxmlformats.org/officeDocument/2006/relationships/image" Target="../media/image570.png"/><Relationship Id="rId12" Type="http://schemas.openxmlformats.org/officeDocument/2006/relationships/image" Target="../media/image691.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63.png"/><Relationship Id="rId5" Type="http://schemas.openxmlformats.org/officeDocument/2006/relationships/image" Target="../media/image550.png"/><Relationship Id="rId10" Type="http://schemas.openxmlformats.org/officeDocument/2006/relationships/image" Target="../media/image600.png"/><Relationship Id="rId4" Type="http://schemas.openxmlformats.org/officeDocument/2006/relationships/image" Target="../media/image540.png"/><Relationship Id="rId9" Type="http://schemas.openxmlformats.org/officeDocument/2006/relationships/image" Target="../media/image590.png"/><Relationship Id="rId1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9.png"/><Relationship Id="rId4" Type="http://schemas.openxmlformats.org/officeDocument/2006/relationships/image" Target="../media/image711.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18" Type="http://schemas.openxmlformats.org/officeDocument/2006/relationships/oleObject" Target="../embeddings/oleObject7.bin"/><Relationship Id="rId3" Type="http://schemas.openxmlformats.org/officeDocument/2006/relationships/image" Target="../media/image13.png"/><Relationship Id="rId7" Type="http://schemas.openxmlformats.org/officeDocument/2006/relationships/image" Target="../media/image7.wmf"/><Relationship Id="rId12" Type="http://schemas.openxmlformats.org/officeDocument/2006/relationships/oleObject" Target="../embeddings/oleObject4.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wmf"/><Relationship Id="rId5" Type="http://schemas.openxmlformats.org/officeDocument/2006/relationships/image" Target="../media/image15.png"/><Relationship Id="rId15" Type="http://schemas.openxmlformats.org/officeDocument/2006/relationships/image" Target="../media/image11.wmf"/><Relationship Id="rId10" Type="http://schemas.openxmlformats.org/officeDocument/2006/relationships/oleObject" Target="../embeddings/oleObject3.bin"/><Relationship Id="rId19"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8.wmf"/><Relationship Id="rId1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26"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7.wmf"/><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wmf"/><Relationship Id="rId24" Type="http://schemas.openxmlformats.org/officeDocument/2006/relationships/image" Target="../media/image20.png"/><Relationship Id="rId5" Type="http://schemas.openxmlformats.org/officeDocument/2006/relationships/image" Target="../media/image13.wmf"/><Relationship Id="rId15" Type="http://schemas.openxmlformats.org/officeDocument/2006/relationships/oleObject" Target="../embeddings/oleObject14.bin"/><Relationship Id="rId23" Type="http://schemas.openxmlformats.org/officeDocument/2006/relationships/image" Target="../media/image150.png"/><Relationship Id="rId28" Type="http://schemas.openxmlformats.org/officeDocument/2006/relationships/image" Target="../media/image24.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image" Target="../media/image15.wmf"/><Relationship Id="rId27"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1.png"/></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p:txBody>
          <a:bodyPr/>
          <a:lstStyle/>
          <a:p>
            <a:r>
              <a:rPr lang="en-US" altLang="zh-CN" dirty="0"/>
              <a:t>Naïve Bayes Classifier</a:t>
            </a:r>
            <a:endParaRPr lang="en-US" dirty="0"/>
          </a:p>
        </p:txBody>
      </p:sp>
      <p:sp>
        <p:nvSpPr>
          <p:cNvPr id="8" name="副标题 7"/>
          <p:cNvSpPr>
            <a:spLocks noGrp="1"/>
          </p:cNvSpPr>
          <p:nvPr>
            <p:ph type="subTitle" idx="1"/>
          </p:nvPr>
        </p:nvSpPr>
        <p:spPr>
          <a:xfrm>
            <a:off x="825038" y="4455621"/>
            <a:ext cx="7543800" cy="1620714"/>
          </a:xfrm>
        </p:spPr>
        <p:txBody>
          <a:bodyPr>
            <a:normAutofit/>
          </a:bodyPr>
          <a:lstStyle/>
          <a:p>
            <a:r>
              <a:rPr lang="en-US" dirty="0"/>
              <a:t>Lin </a:t>
            </a:r>
            <a:r>
              <a:rPr lang="en-US"/>
              <a:t>zhang</a:t>
            </a:r>
            <a:endParaRPr lang="en-US" dirty="0"/>
          </a:p>
          <a:p>
            <a:r>
              <a:rPr lang="en-US" dirty="0" err="1"/>
              <a:t>Sse</a:t>
            </a:r>
            <a:r>
              <a:rPr lang="en-US" dirty="0"/>
              <a:t>, </a:t>
            </a:r>
            <a:r>
              <a:rPr lang="en-US" dirty="0" err="1"/>
              <a:t>tongji</a:t>
            </a:r>
            <a:r>
              <a:rPr lang="en-US" dirty="0"/>
              <a:t> university</a:t>
            </a:r>
          </a:p>
          <a:p>
            <a:r>
              <a:rPr lang="en-US" dirty="0"/>
              <a:t>Sep. 2016</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175695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Naïve Bayes classifier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484817"/>
              </a:xfrm>
            </p:spPr>
            <p:txBody>
              <a:bodyPr>
                <a:noAutofit/>
              </a:bodyPr>
              <a:lstStyle/>
              <a:p>
                <a:r>
                  <a:rPr lang="en-US" dirty="0"/>
                  <a:t>Bayes classification</a:t>
                </a:r>
              </a:p>
              <a:p>
                <a:pPr algn="ct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e>
                        <m:r>
                          <a:rPr lang="en-US" b="1" i="1" smtClean="0">
                            <a:latin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𝐿</m:t>
                    </m:r>
                  </m:oMath>
                </a14:m>
                <a:endParaRPr lang="en-US" dirty="0"/>
              </a:p>
              <a:p>
                <a:pPr lvl="1"/>
                <a:endParaRPr lang="en-US" sz="400" dirty="0"/>
              </a:p>
              <a:p>
                <a:pPr lvl="1"/>
                <a:r>
                  <a:rPr lang="en-US" dirty="0"/>
                  <a:t>Difficulty: learning the joint probability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e>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m:t>
                            </m:r>
                          </m:sub>
                        </m:sSub>
                      </m:e>
                    </m:d>
                  </m:oMath>
                </a14:m>
                <a:r>
                  <a:rPr lang="en-US" dirty="0"/>
                  <a:t> is infeasible!              </a:t>
                </a:r>
              </a:p>
              <a:p>
                <a:r>
                  <a:rPr lang="en-US" dirty="0"/>
                  <a:t>Naïve Bayes classification</a:t>
                </a:r>
              </a:p>
              <a:p>
                <a:pPr lvl="1"/>
                <a:r>
                  <a:rPr lang="en-US" dirty="0"/>
                  <a:t>Assume all input features are class conditionally independent!</a:t>
                </a:r>
              </a:p>
              <a:p>
                <a:endParaRPr lang="en-US" dirty="0"/>
              </a:p>
              <a:p>
                <a:endParaRPr lang="en-US" dirty="0"/>
              </a:p>
              <a:p>
                <a:pPr lvl="1"/>
                <a:r>
                  <a:rPr lang="en-US" dirty="0"/>
                  <a:t>Apply the MAP classification rule: assign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a14:m>
                <a:r>
                  <a:rPr lang="en-US" dirty="0"/>
                  <a:t> to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dirty="0"/>
                  <a:t> if</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484817"/>
              </a:xfrm>
              <a:blipFill>
                <a:blip r:embed="rId2"/>
                <a:stretch>
                  <a:fillRect l="-1140" t="-1557" r="-379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mc:AlternateContent xmlns:mc="http://schemas.openxmlformats.org/markup-compatibility/2006" xmlns:a14="http://schemas.microsoft.com/office/drawing/2010/main">
        <mc:Choice Requires="a14">
          <p:sp>
            <p:nvSpPr>
              <p:cNvPr id="11" name="矩形 10"/>
              <p:cNvSpPr/>
              <p:nvPr/>
            </p:nvSpPr>
            <p:spPr>
              <a:xfrm>
                <a:off x="1154458" y="3137731"/>
                <a:ext cx="643676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𝑛</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𝑑</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oMath>
                  </m:oMathPara>
                </a14:m>
                <a:endParaRPr lang="en-US" altLang="zh-CN" sz="2400" dirty="0"/>
              </a:p>
            </p:txBody>
          </p:sp>
        </mc:Choice>
        <mc:Fallback xmlns="">
          <p:sp>
            <p:nvSpPr>
              <p:cNvPr id="11" name="矩形 10"/>
              <p:cNvSpPr>
                <a:spLocks noRot="1" noChangeAspect="1" noMove="1" noResize="1" noEditPoints="1" noAdjustHandles="1" noChangeArrowheads="1" noChangeShapeType="1" noTextEdit="1"/>
              </p:cNvSpPr>
              <p:nvPr/>
            </p:nvSpPr>
            <p:spPr>
              <a:xfrm>
                <a:off x="1154458" y="3137731"/>
                <a:ext cx="6436762" cy="461665"/>
              </a:xfrm>
              <a:prstGeom prst="rect">
                <a:avLst/>
              </a:prstGeom>
              <a:blipFill>
                <a:blip r:embed="rId3"/>
                <a:stretch>
                  <a:fillRect l="-189"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11283" y="4595546"/>
                <a:ext cx="745710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m:t>
                                  </m:r>
                                </m:sup>
                              </m:sSup>
                            </m:e>
                          </m:d>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&gt;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e>
                            <m:e>
                              <m:r>
                                <a:rPr lang="en-US" sz="2400" b="0" i="1" smtClean="0">
                                  <a:latin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r>
                                <a:rPr lang="en-US" sz="2400" b="0" i="1" smtClean="0">
                                  <a:latin typeface="Cambria Math" panose="02040503050406030204" pitchFamily="18" charset="0"/>
                                  <a:ea typeface="Cambria Math" panose="02040503050406030204" pitchFamily="18" charset="0"/>
                                </a:rPr>
                                <m:t>𝑐</m:t>
                              </m:r>
                            </m:e>
                          </m:d>
                        </m:e>
                      </m:d>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𝑐</m:t>
                          </m:r>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oMath>
                  </m:oMathPara>
                </a14:m>
                <a:endParaRPr 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11283" y="4595546"/>
                <a:ext cx="7457105" cy="738664"/>
              </a:xfrm>
              <a:prstGeom prst="rect">
                <a:avLst/>
              </a:prstGeom>
              <a:blipFill>
                <a:blip r:embed="rId4"/>
                <a:stretch>
                  <a:fillRect b="-66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664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Naïve Bayes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Naïve Bayes Algorithm (for discrete input attributes) has two phases</a:t>
                </a:r>
              </a:p>
              <a:p>
                <a:pPr lvl="1"/>
                <a:r>
                  <a:rPr lang="en-US" dirty="0"/>
                  <a:t>1. Learning Phase: Given a training set </a:t>
                </a:r>
                <a14:m>
                  <m:oMath xmlns:m="http://schemas.openxmlformats.org/officeDocument/2006/math">
                    <m:r>
                      <m:rPr>
                        <m:sty m:val="p"/>
                      </m:rPr>
                      <a:rPr lang="en-US" b="0" i="1">
                        <a:latin typeface="Cambria Math" panose="02040503050406030204" pitchFamily="18" charset="0"/>
                        <a:ea typeface="Cambria Math" panose="02040503050406030204" pitchFamily="18" charset="0"/>
                      </a:rPr>
                      <m:t>S</m:t>
                    </m:r>
                  </m:oMath>
                </a14:m>
                <a:r>
                  <a:rPr lang="en-US" dirty="0"/>
                  <a:t>, </a:t>
                </a:r>
              </a:p>
              <a:p>
                <a:endParaRPr lang="en-US" dirty="0"/>
              </a:p>
              <a:p>
                <a:endParaRPr lang="en-US" dirty="0"/>
              </a:p>
              <a:p>
                <a:endParaRPr lang="en-US" dirty="0"/>
              </a:p>
              <a:p>
                <a:endParaRPr lang="en-US" dirty="0"/>
              </a:p>
              <a:p>
                <a:pPr marL="0" indent="0">
                  <a:buNone/>
                </a:pPr>
                <a:endParaRPr lang="en-US" sz="100" dirty="0"/>
              </a:p>
              <a:p>
                <a:pPr>
                  <a:spcBef>
                    <a:spcPts val="200"/>
                  </a:spcBef>
                </a:pPr>
                <a:r>
                  <a:rPr lang="en-US" sz="2000" dirty="0"/>
                  <a:t>Output: conditional probability tables; 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oMath>
                </a14:m>
                <a:r>
                  <a:rPr lang="en-US"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r>
                      <a:rPr lang="en-US" sz="2000" b="0" i="1" smtClean="0">
                        <a:latin typeface="Cambria Math" panose="02040503050406030204" pitchFamily="18" charset="0"/>
                      </a:rPr>
                      <m:t>𝐿</m:t>
                    </m:r>
                  </m:oMath>
                </a14:m>
                <a:r>
                  <a:rPr lang="en-US" sz="2000" dirty="0"/>
                  <a:t> elements</a:t>
                </a:r>
              </a:p>
              <a:p>
                <a:endParaRPr lang="en-US" sz="700" dirty="0"/>
              </a:p>
              <a:p>
                <a:pPr lvl="1"/>
                <a:r>
                  <a:rPr lang="en-US" dirty="0"/>
                  <a:t>2. Test Phase: Given an unknown instance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2</m:t>
                        </m:r>
                      </m:sub>
                      <m:sup>
                        <m:r>
                          <a:rPr lang="en-US"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𝑑</m:t>
                        </m:r>
                      </m:sub>
                      <m:sup>
                        <m:r>
                          <a:rPr lang="en-US" i="1">
                            <a:latin typeface="Cambria Math" panose="02040503050406030204" pitchFamily="18" charset="0"/>
                          </a:rPr>
                          <m:t>′</m:t>
                        </m:r>
                      </m:sup>
                    </m:sSubSup>
                    <m:r>
                      <a:rPr lang="en-US" b="0" i="1" smtClean="0">
                        <a:latin typeface="Cambria Math" panose="02040503050406030204" pitchFamily="18" charset="0"/>
                      </a:rPr>
                      <m:t>]</m:t>
                    </m:r>
                  </m:oMath>
                </a14:m>
                <a:r>
                  <a:rPr lang="en-US" dirty="0"/>
                  <a:t>, </a:t>
                </a:r>
              </a:p>
              <a:p>
                <a:pPr>
                  <a:spcBef>
                    <a:spcPts val="200"/>
                  </a:spcBef>
                </a:pPr>
                <a:r>
                  <a:rPr lang="en-US" sz="2000" dirty="0"/>
                  <a:t>      Look up tables to assign the label </a:t>
                </a:r>
                <a14:m>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𝑐</m:t>
                        </m:r>
                      </m:e>
                      <m:sup>
                        <m:r>
                          <a:rPr lang="en-US" altLang="en-US" sz="2000" i="1">
                            <a:latin typeface="Cambria Math" panose="02040503050406030204" pitchFamily="18" charset="0"/>
                          </a:rPr>
                          <m:t>∗</m:t>
                        </m:r>
                      </m:sup>
                    </m:sSup>
                  </m:oMath>
                </a14:m>
                <a:r>
                  <a:rPr lang="en-US" sz="2000" dirty="0"/>
                  <a:t> to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𝒙</m:t>
                        </m:r>
                      </m:e>
                      <m:sup>
                        <m:r>
                          <a:rPr lang="en-US" sz="2000" i="1">
                            <a:latin typeface="Cambria Math" panose="02040503050406030204" pitchFamily="18" charset="0"/>
                          </a:rPr>
                          <m:t>′</m:t>
                        </m:r>
                      </m:sup>
                    </m:sSup>
                  </m:oMath>
                </a14:m>
                <a:r>
                  <a:rPr lang="en-US" sz="2000" dirty="0"/>
                  <a:t> if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7" name="Rectangle 1"/>
          <p:cNvSpPr/>
          <p:nvPr/>
        </p:nvSpPr>
        <p:spPr>
          <a:xfrm>
            <a:off x="587830" y="1560206"/>
            <a:ext cx="8020594"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587828" y="4595038"/>
            <a:ext cx="8020595" cy="1766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13" name="矩形 12"/>
              <p:cNvSpPr/>
              <p:nvPr/>
            </p:nvSpPr>
            <p:spPr>
              <a:xfrm>
                <a:off x="927040" y="5435731"/>
                <a:ext cx="7228818" cy="813043"/>
              </a:xfrm>
              <a:prstGeom prst="rect">
                <a:avLst/>
              </a:prstGeom>
              <a:solidFill>
                <a:schemeClr val="bg2"/>
              </a:solidFill>
            </p:spPr>
            <p:txBody>
              <a:bodyPr wrap="square">
                <a:spAutoFit/>
              </a:bodyPr>
              <a:lstStyle/>
              <a:p>
                <a:r>
                  <a:rPr lang="en-US" sz="2200" dirty="0"/>
                  <a:t> </a:t>
                </a:r>
                <a14:m>
                  <m:oMath xmlns:m="http://schemas.openxmlformats.org/officeDocument/2006/math">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rPr>
                      <m:t>&gt;</m:t>
                    </m:r>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i="1">
                            <a:latin typeface="Cambria Math" panose="02040503050406030204" pitchFamily="18" charset="0"/>
                          </a:rPr>
                          <m:t>𝑐</m:t>
                        </m:r>
                      </m:e>
                    </m:d>
                    <m:r>
                      <a:rPr lang="en-US" sz="2200" i="1">
                        <a:latin typeface="Cambria Math" panose="02040503050406030204" pitchFamily="18" charset="0"/>
                      </a:rPr>
                      <m:t>, </m:t>
                    </m:r>
                  </m:oMath>
                </a14:m>
                <a:endParaRPr lang="en-US" sz="2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𝑐</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r>
                        <a:rPr lang="en-US" sz="2200" i="1">
                          <a:latin typeface="Cambria Math" panose="02040503050406030204" pitchFamily="18" charset="0"/>
                        </a:rPr>
                        <m:t>, </m:t>
                      </m:r>
                      <m:r>
                        <a:rPr lang="en-US" sz="2200" i="1">
                          <a:latin typeface="Cambria Math" panose="02040503050406030204" pitchFamily="18" charset="0"/>
                        </a:rPr>
                        <m:t>𝑐</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𝐿</m:t>
                          </m:r>
                        </m:sub>
                      </m:sSub>
                    </m:oMath>
                  </m:oMathPara>
                </a14:m>
                <a:endParaRPr lang="en-US" sz="2200" dirty="0"/>
              </a:p>
            </p:txBody>
          </p:sp>
        </mc:Choice>
        <mc:Fallback xmlns="">
          <p:sp>
            <p:nvSpPr>
              <p:cNvPr id="13" name="矩形 12"/>
              <p:cNvSpPr>
                <a:spLocks noRot="1" noChangeAspect="1" noMove="1" noResize="1" noEditPoints="1" noAdjustHandles="1" noChangeArrowheads="1" noChangeShapeType="1" noTextEdit="1"/>
              </p:cNvSpPr>
              <p:nvPr/>
            </p:nvSpPr>
            <p:spPr>
              <a:xfrm>
                <a:off x="927040" y="5435731"/>
                <a:ext cx="7228818" cy="813043"/>
              </a:xfrm>
              <a:prstGeom prst="rect">
                <a:avLst/>
              </a:prstGeom>
              <a:blipFill>
                <a:blip r:embed="rId3"/>
                <a:stretch>
                  <a:fillRect t="-2256"/>
                </a:stretch>
              </a:blipFill>
            </p:spPr>
            <p:txBody>
              <a:bodyPr/>
              <a:lstStyle/>
              <a:p>
                <a:r>
                  <a:rPr lang="zh-CN" altLang="en-US">
                    <a:noFill/>
                  </a:rPr>
                  <a:t> </a:t>
                </a:r>
              </a:p>
            </p:txBody>
          </p:sp>
        </mc:Fallback>
      </mc:AlternateContent>
      <p:sp>
        <p:nvSpPr>
          <p:cNvPr id="12" name="TextBox 2"/>
          <p:cNvSpPr txBox="1">
            <a:spLocks noChangeArrowheads="1"/>
          </p:cNvSpPr>
          <p:nvPr/>
        </p:nvSpPr>
        <p:spPr bwMode="auto">
          <a:xfrm>
            <a:off x="3886200" y="6067528"/>
            <a:ext cx="5257800" cy="400050"/>
          </a:xfrm>
          <a:prstGeom prst="rect">
            <a:avLst/>
          </a:prstGeom>
          <a:solidFill>
            <a:schemeClr val="accent1">
              <a:lumMod val="40000"/>
              <a:lumOff val="60000"/>
            </a:schemeClr>
          </a:solidFill>
          <a:ln>
            <a:noFill/>
          </a:ln>
          <a:extLst/>
        </p:spPr>
        <p:txBody>
          <a:bodyPr>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Classification is easy, just multiply probabilities</a:t>
            </a:r>
          </a:p>
        </p:txBody>
      </p:sp>
      <mc:AlternateContent xmlns:mc="http://schemas.openxmlformats.org/markup-compatibility/2006" xmlns:a14="http://schemas.microsoft.com/office/drawing/2010/main">
        <mc:Choice Requires="a14">
          <p:sp>
            <p:nvSpPr>
              <p:cNvPr id="15" name="文本框 14"/>
              <p:cNvSpPr txBox="1"/>
              <p:nvPr/>
            </p:nvSpPr>
            <p:spPr>
              <a:xfrm>
                <a:off x="927041" y="1945117"/>
                <a:ext cx="7228818" cy="21976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𝑐𝑙𝑎𝑠𝑠</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𝐿</m:t>
                      </m:r>
                    </m:oMath>
                  </m:oMathPara>
                </a14:m>
                <a:endParaRPr lang="en-US" sz="2200" b="0" dirty="0"/>
              </a:p>
              <a:p>
                <a:r>
                  <a:rPr lang="en-US" sz="2200" dirty="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b="0" i="1" smtClean="0">
                            <a:latin typeface="Cambria Math" panose="02040503050406030204" pitchFamily="18" charset="0"/>
                          </a:rPr>
                          <m:t>𝐶</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e>
                    </m:d>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𝐶</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1" i="0"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 </m:t>
                    </m:r>
                  </m:oMath>
                </a14:m>
                <a:endParaRPr lang="en-US" sz="2200" i="1" dirty="0">
                  <a:latin typeface="Cambria Math" panose="02040503050406030204" pitchFamily="18" charset="0"/>
                </a:endParaRPr>
              </a:p>
              <a:p>
                <a:r>
                  <a:rPr lang="en-US" sz="2200" i="1" dirty="0">
                    <a:latin typeface="Cambria Math" panose="02040503050406030204" pitchFamily="18" charset="0"/>
                  </a:rPr>
                  <a:t>     </a:t>
                </a:r>
                <a14:m>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𝑒𝑣𝑒𝑟𝑦</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r>
                      <a:rPr lang="en-US" sz="2200" b="0" i="1" smtClean="0">
                        <a:latin typeface="Cambria Math" panose="02040503050406030204" pitchFamily="18" charset="0"/>
                      </a:rPr>
                      <m:t>𝑣𝑎𝑙𝑢𝑒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 </m:t>
                    </m:r>
                    <m:r>
                      <a:rPr lang="en-US" sz="2200" b="0" i="1" smtClean="0">
                        <a:latin typeface="Cambria Math" panose="02040503050406030204" pitchFamily="18" charset="0"/>
                      </a:rPr>
                      <m:t>𝑜𝑓</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=1,…</m:t>
                    </m:r>
                    <m:r>
                      <a:rPr lang="en-US" sz="2200" b="0" i="1" smtClean="0">
                        <a:latin typeface="Cambria Math" panose="02040503050406030204" pitchFamily="18" charset="0"/>
                      </a:rPr>
                      <m:t>𝑑</m:t>
                    </m:r>
                    <m:r>
                      <a:rPr lang="en-US" sz="2200" b="0" i="1" smtClean="0">
                        <a:latin typeface="Cambria Math" panose="02040503050406030204" pitchFamily="18" charset="0"/>
                      </a:rPr>
                      <m:t>;</m:t>
                    </m:r>
                    <m:r>
                      <a:rPr lang="en-US" sz="2200" b="0" i="1" smtClean="0">
                        <a:latin typeface="Cambria Math" panose="02040503050406030204" pitchFamily="18" charset="0"/>
                      </a:rPr>
                      <m:t>𝑘</m:t>
                    </m:r>
                    <m:r>
                      <a:rPr lang="en-US" sz="2200" b="0" i="1" smtClean="0">
                        <a:latin typeface="Cambria Math" panose="02040503050406030204" pitchFamily="18" charset="0"/>
                      </a:rPr>
                      <m:t>=1,…,</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𝑗</m:t>
                        </m:r>
                      </m:sub>
                    </m:sSub>
                  </m:oMath>
                </a14:m>
                <a:endParaRPr lang="en-US" sz="2200" b="0" i="1" dirty="0">
                  <a:latin typeface="Cambria Math" panose="02040503050406030204" pitchFamily="18" charset="0"/>
                </a:endParaRPr>
              </a:p>
              <a:p>
                <a:r>
                  <a:rPr lang="en-US" sz="2200" i="1" dirty="0">
                    <a:latin typeface="Cambria Math" panose="02040503050406030204" pitchFamily="18" charset="0"/>
                  </a:rPr>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m:t>
                        </m:r>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𝑗𝑘</m:t>
                            </m:r>
                          </m:sub>
                        </m:sSub>
                      </m:e>
                      <m:e>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0" i="1" smtClean="0">
                        <a:latin typeface="Cambria Math" panose="02040503050406030204" pitchFamily="18" charset="0"/>
                        <a:ea typeface="Cambria Math" panose="02040503050406030204" pitchFamily="18" charset="0"/>
                      </a:rPr>
                      <m:t>;</m:t>
                    </m:r>
                  </m:oMath>
                </a14:m>
                <a:endParaRPr lang="en-US" sz="2200" i="1" dirty="0">
                  <a:latin typeface="Cambria Math" panose="020405030504060302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927041" y="1945117"/>
                <a:ext cx="7228818" cy="2197653"/>
              </a:xfrm>
              <a:prstGeom prst="rect">
                <a:avLst/>
              </a:prstGeom>
              <a:blipFill>
                <a:blip r:embed="rId4"/>
                <a:stretch>
                  <a:fillRect l="-1349" b="-3324"/>
                </a:stretch>
              </a:blipFill>
            </p:spPr>
            <p:txBody>
              <a:bodyPr/>
              <a:lstStyle/>
              <a:p>
                <a:r>
                  <a:rPr lang="zh-CN" altLang="en-US">
                    <a:noFill/>
                  </a:rPr>
                  <a:t> </a:t>
                </a:r>
              </a:p>
            </p:txBody>
          </p:sp>
        </mc:Fallback>
      </mc:AlternateContent>
      <p:sp>
        <p:nvSpPr>
          <p:cNvPr id="9" name="TextBox 11"/>
          <p:cNvSpPr txBox="1">
            <a:spLocks noChangeArrowheads="1"/>
          </p:cNvSpPr>
          <p:nvPr/>
        </p:nvSpPr>
        <p:spPr bwMode="auto">
          <a:xfrm>
            <a:off x="6197600" y="1202014"/>
            <a:ext cx="2946400" cy="707886"/>
          </a:xfrm>
          <a:prstGeom prst="rect">
            <a:avLst/>
          </a:prstGeom>
          <a:solidFill>
            <a:schemeClr val="accent1">
              <a:lumMod val="40000"/>
              <a:lumOff val="60000"/>
            </a:schemeClr>
          </a:solidFill>
          <a:ln>
            <a:noFill/>
          </a:ln>
          <a:extLst/>
        </p:spPr>
        <p:txBody>
          <a:bodyPr wrap="square">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Learning is easy, just create probability tables.</a:t>
            </a:r>
          </a:p>
        </p:txBody>
      </p:sp>
    </p:spTree>
    <p:extLst>
      <p:ext uri="{BB962C8B-B14F-4D97-AF65-F5344CB8AC3E}">
        <p14:creationId xmlns:p14="http://schemas.microsoft.com/office/powerpoint/2010/main" val="391906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Tennis example</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53" y="1057364"/>
            <a:ext cx="66294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16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Tennis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40560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427384" y="104391"/>
            <a:ext cx="4181039" cy="567374"/>
          </a:xfrm>
          <a:prstGeom prst="rect">
            <a:avLst/>
          </a:prstGeom>
          <a:solidFill>
            <a:schemeClr val="accent1">
              <a:lumMod val="40000"/>
              <a:lumOff val="6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pPr algn="r">
              <a:defRPr/>
            </a:pPr>
            <a:r>
              <a:rPr lang="en-US" sz="3200" dirty="0">
                <a:solidFill>
                  <a:srgbClr val="FF0000"/>
                </a:solidFill>
                <a:latin typeface="Times New Roman" panose="02020603050405020304" pitchFamily="18" charset="0"/>
                <a:cs typeface="Times New Roman" panose="02020603050405020304" pitchFamily="18" charset="0"/>
              </a:rPr>
              <a:t>The learning phase 	</a:t>
            </a:r>
          </a:p>
        </p:txBody>
      </p:sp>
      <p:graphicFrame>
        <p:nvGraphicFramePr>
          <p:cNvPr id="10" name="Group 128"/>
          <p:cNvGraphicFramePr>
            <a:graphicFrameLocks noGrp="1"/>
          </p:cNvGraphicFramePr>
          <p:nvPr>
            <p:extLst>
              <p:ext uri="{D42A27DB-BD31-4B8C-83A1-F6EECF244321}">
                <p14:modId xmlns:p14="http://schemas.microsoft.com/office/powerpoint/2010/main" val="338391068"/>
              </p:ext>
            </p:extLst>
          </p:nvPr>
        </p:nvGraphicFramePr>
        <p:xfrm>
          <a:off x="238918" y="3388111"/>
          <a:ext cx="3641725" cy="1767264"/>
        </p:xfrm>
        <a:graphic>
          <a:graphicData uri="http://schemas.openxmlformats.org/drawingml/2006/table">
            <a:tbl>
              <a:tblPr/>
              <a:tblGrid>
                <a:gridCol w="1213379">
                  <a:extLst>
                    <a:ext uri="{9D8B030D-6E8A-4147-A177-3AD203B41FA5}">
                      <a16:colId xmlns:a16="http://schemas.microsoft.com/office/drawing/2014/main" val="20000"/>
                    </a:ext>
                  </a:extLst>
                </a:gridCol>
                <a:gridCol w="1214967">
                  <a:extLst>
                    <a:ext uri="{9D8B030D-6E8A-4147-A177-3AD203B41FA5}">
                      <a16:colId xmlns:a16="http://schemas.microsoft.com/office/drawing/2014/main" val="20001"/>
                    </a:ext>
                  </a:extLst>
                </a:gridCol>
                <a:gridCol w="1213379">
                  <a:extLst>
                    <a:ext uri="{9D8B030D-6E8A-4147-A177-3AD203B41FA5}">
                      <a16:colId xmlns:a16="http://schemas.microsoft.com/office/drawing/2014/main" val="20002"/>
                    </a:ext>
                  </a:extLst>
                </a:gridCol>
              </a:tblGrid>
              <a:tr h="39601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Palatino Linotype" pitchFamily="18" charset="0"/>
                        </a:rPr>
                        <a:t>Outlook</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Yes</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a:t>
                      </a:r>
                      <a:r>
                        <a:rPr kumimoji="0" lang="en-GB" sz="2000" b="0" i="1" u="none" strike="noStrike" cap="none" normalizeH="0" baseline="0">
                          <a:ln>
                            <a:noFill/>
                          </a:ln>
                          <a:solidFill>
                            <a:schemeClr val="tx1"/>
                          </a:solidFill>
                          <a:effectLst/>
                          <a:latin typeface="Palatino Linotype" pitchFamily="18" charset="0"/>
                        </a:rPr>
                        <a:t>No</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Sunny</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Overcast</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4/9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0/5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Rain</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2/5</a:t>
                      </a:r>
                      <a:endParaRPr kumimoji="0" lang="en-GB" sz="2000" b="0" i="0" u="none" strike="noStrike" cap="none" normalizeH="0" baseline="0" dirty="0">
                        <a:ln>
                          <a:noFill/>
                        </a:ln>
                        <a:solidFill>
                          <a:schemeClr val="tx1"/>
                        </a:solidFill>
                        <a:effectLst/>
                        <a:latin typeface="Palatino Linotype" pitchFamily="18" charset="0"/>
                      </a:endParaRP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Group 74"/>
          <p:cNvGraphicFramePr>
            <a:graphicFrameLocks noGrp="1"/>
          </p:cNvGraphicFramePr>
          <p:nvPr>
            <p:extLst>
              <p:ext uri="{D42A27DB-BD31-4B8C-83A1-F6EECF244321}">
                <p14:modId xmlns:p14="http://schemas.microsoft.com/office/powerpoint/2010/main" val="3861179683"/>
              </p:ext>
            </p:extLst>
          </p:nvPr>
        </p:nvGraphicFramePr>
        <p:xfrm>
          <a:off x="4504531" y="3386901"/>
          <a:ext cx="4572000" cy="1768474"/>
        </p:xfrm>
        <a:graphic>
          <a:graphicData uri="http://schemas.openxmlformats.org/drawingml/2006/table">
            <a:tbl>
              <a:tblPr/>
              <a:tblGrid>
                <a:gridCol w="167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9638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Palatino Linotype" pitchFamily="18" charset="0"/>
                        </a:rPr>
                        <a:t>Temperature</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Yes</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No</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Hot</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Mild</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4/9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Cool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3/9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1/5</a:t>
                      </a:r>
                      <a:endParaRPr kumimoji="0" lang="en-GB" sz="2000" b="0" i="0" u="none" strike="noStrike" cap="none" normalizeH="0" baseline="0" dirty="0">
                        <a:ln>
                          <a:noFill/>
                        </a:ln>
                        <a:solidFill>
                          <a:schemeClr val="tx1"/>
                        </a:solidFill>
                        <a:effectLst/>
                        <a:latin typeface="Palatino Linotype" pitchFamily="18"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2" name="Group 132"/>
          <p:cNvGraphicFramePr>
            <a:graphicFrameLocks noGrp="1"/>
          </p:cNvGraphicFramePr>
          <p:nvPr>
            <p:extLst>
              <p:ext uri="{D42A27DB-BD31-4B8C-83A1-F6EECF244321}">
                <p14:modId xmlns:p14="http://schemas.microsoft.com/office/powerpoint/2010/main" val="2472175084"/>
              </p:ext>
            </p:extLst>
          </p:nvPr>
        </p:nvGraphicFramePr>
        <p:xfrm>
          <a:off x="31750" y="5259803"/>
          <a:ext cx="3886200" cy="1374775"/>
        </p:xfrm>
        <a:graphic>
          <a:graphicData uri="http://schemas.openxmlformats.org/drawingml/2006/table">
            <a:tbl>
              <a:tblPr/>
              <a:tblGrid>
                <a:gridCol w="1554163">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1147762">
                  <a:extLst>
                    <a:ext uri="{9D8B030D-6E8A-4147-A177-3AD203B41FA5}">
                      <a16:colId xmlns:a16="http://schemas.microsoft.com/office/drawing/2014/main" val="20002"/>
                    </a:ext>
                  </a:extLst>
                </a:gridCol>
              </a:tblGrid>
              <a:tr h="460375">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Palatino Linotype" pitchFamily="18" charset="0"/>
                        </a:rPr>
                        <a:t>Humidity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Yes</a:t>
                      </a:r>
                      <a:endParaRPr kumimoji="0" lang="en-GB" sz="2400" b="0" i="0" u="none" strike="noStrike" cap="none" normalizeH="0" baseline="0" dirty="0">
                        <a:ln>
                          <a:noFill/>
                        </a:ln>
                        <a:solidFill>
                          <a:schemeClr val="tx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Play=N</a:t>
                      </a:r>
                      <a:r>
                        <a:rPr kumimoji="0" lang="en-GB" sz="2000" b="0" i="1" u="none" strike="noStrike" cap="none" normalizeH="0" baseline="0">
                          <a:ln>
                            <a:noFill/>
                          </a:ln>
                          <a:solidFill>
                            <a:schemeClr val="tx1"/>
                          </a:solidFill>
                          <a:effectLst/>
                          <a:latin typeface="Palatino Linotype" pitchFamily="18"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137"/>
          <p:cNvGraphicFramePr>
            <a:graphicFrameLocks noGrp="1"/>
          </p:cNvGraphicFramePr>
          <p:nvPr>
            <p:extLst>
              <p:ext uri="{D42A27DB-BD31-4B8C-83A1-F6EECF244321}">
                <p14:modId xmlns:p14="http://schemas.microsoft.com/office/powerpoint/2010/main" val="298563760"/>
              </p:ext>
            </p:extLst>
          </p:nvPr>
        </p:nvGraphicFramePr>
        <p:xfrm>
          <a:off x="4491099" y="5259803"/>
          <a:ext cx="3886200" cy="1311276"/>
        </p:xfrm>
        <a:graphic>
          <a:graphicData uri="http://schemas.openxmlformats.org/drawingml/2006/table">
            <a:tbl>
              <a:tblPr/>
              <a:tblGrid>
                <a:gridCol w="1357313">
                  <a:extLst>
                    <a:ext uri="{9D8B030D-6E8A-4147-A177-3AD203B41FA5}">
                      <a16:colId xmlns:a16="http://schemas.microsoft.com/office/drawing/2014/main" val="20000"/>
                    </a:ext>
                  </a:extLst>
                </a:gridCol>
                <a:gridCol w="123348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9643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Palatino Linotype" pitchFamily="18" charset="0"/>
                        </a:rPr>
                        <a:t>Wind</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a:t>
                      </a:r>
                      <a:r>
                        <a:rPr kumimoji="0" lang="en-GB" sz="2000" b="0" i="1" u="none" strike="noStrike" cap="none" normalizeH="0" baseline="0">
                          <a:ln>
                            <a:noFill/>
                          </a:ln>
                          <a:solidFill>
                            <a:schemeClr val="tx1"/>
                          </a:solidFill>
                          <a:effectLst/>
                          <a:latin typeface="Palatino Linotype" pitchFamily="18" charset="0"/>
                        </a:rPr>
                        <a:t>Yes</a:t>
                      </a:r>
                      <a:endParaRPr kumimoji="0" lang="en-GB" sz="2400" b="0" i="0" u="none" strike="noStrike" cap="none" normalizeH="0" baseline="0">
                        <a:ln>
                          <a:noFill/>
                        </a:ln>
                        <a:solidFill>
                          <a:schemeClr val="tx1"/>
                        </a:solidFill>
                        <a:effectLst/>
                        <a:latin typeface="Palatino Linotype" pitchFamily="18" charset="0"/>
                      </a:endParaRP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a:t>
                      </a:r>
                      <a:r>
                        <a:rPr kumimoji="0" lang="en-GB" sz="2000" b="0" i="1" u="none" strike="noStrike" cap="none" normalizeH="0" baseline="0">
                          <a:ln>
                            <a:noFill/>
                          </a:ln>
                          <a:solidFill>
                            <a:schemeClr val="tx1"/>
                          </a:solidFill>
                          <a:effectLst/>
                          <a:latin typeface="Palatino Linotype" pitchFamily="18" charset="0"/>
                        </a:rPr>
                        <a:t>No</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Strong</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Weak</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6/9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2/5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 name="Text Box 119"/>
          <p:cNvSpPr txBox="1">
            <a:spLocks noChangeArrowheads="1"/>
          </p:cNvSpPr>
          <p:nvPr/>
        </p:nvSpPr>
        <p:spPr bwMode="auto">
          <a:xfrm>
            <a:off x="4802794" y="1021643"/>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=Yes) = </a:t>
            </a:r>
            <a:r>
              <a:rPr lang="en-GB" altLang="en-US" sz="2400" dirty="0">
                <a:latin typeface="Palatino Linotype" panose="02040502050505030304" pitchFamily="18" charset="0"/>
              </a:rPr>
              <a:t>9/14</a:t>
            </a:r>
          </a:p>
        </p:txBody>
      </p:sp>
      <p:sp>
        <p:nvSpPr>
          <p:cNvPr id="15" name="Text Box 120"/>
          <p:cNvSpPr txBox="1">
            <a:spLocks noChangeArrowheads="1"/>
          </p:cNvSpPr>
          <p:nvPr/>
        </p:nvSpPr>
        <p:spPr bwMode="auto">
          <a:xfrm>
            <a:off x="4802794" y="1613346"/>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=No) = </a:t>
            </a:r>
            <a:r>
              <a:rPr lang="en-GB" altLang="en-US" sz="2400" dirty="0">
                <a:latin typeface="Palatino Linotype" panose="02040502050505030304" pitchFamily="18" charset="0"/>
              </a:rPr>
              <a:t>5/14</a:t>
            </a:r>
          </a:p>
        </p:txBody>
      </p:sp>
      <p:cxnSp>
        <p:nvCxnSpPr>
          <p:cNvPr id="16" name="Straight Arrow Connector 2"/>
          <p:cNvCxnSpPr/>
          <p:nvPr/>
        </p:nvCxnSpPr>
        <p:spPr>
          <a:xfrm>
            <a:off x="3836988" y="3149600"/>
            <a:ext cx="736202" cy="329163"/>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4"/>
          <p:cNvCxnSpPr>
            <a:stCxn id="14" idx="1"/>
          </p:cNvCxnSpPr>
          <p:nvPr/>
        </p:nvCxnSpPr>
        <p:spPr>
          <a:xfrm flipH="1">
            <a:off x="3836988" y="1250243"/>
            <a:ext cx="965806" cy="71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
          <p:cNvCxnSpPr>
            <a:stCxn id="15" idx="1"/>
          </p:cNvCxnSpPr>
          <p:nvPr/>
        </p:nvCxnSpPr>
        <p:spPr>
          <a:xfrm flipH="1">
            <a:off x="3836988" y="1841946"/>
            <a:ext cx="965806" cy="110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0"/>
          <p:cNvSpPr txBox="1">
            <a:spLocks noChangeArrowheads="1"/>
          </p:cNvSpPr>
          <p:nvPr/>
        </p:nvSpPr>
        <p:spPr bwMode="auto">
          <a:xfrm>
            <a:off x="4257422" y="2205049"/>
            <a:ext cx="488657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Times New Roman" panose="02020603050405020304" pitchFamily="18" charset="0"/>
              </a:rPr>
              <a:t>We have four variables, we calculate for each we calculate the conditional probability table</a:t>
            </a:r>
          </a:p>
        </p:txBody>
      </p:sp>
    </p:spTree>
    <p:extLst>
      <p:ext uri="{BB962C8B-B14F-4D97-AF65-F5344CB8AC3E}">
        <p14:creationId xmlns:p14="http://schemas.microsoft.com/office/powerpoint/2010/main" val="295240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test phase for the tennis 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Given a new instance of variable values, </a:t>
                </a:r>
              </a:p>
              <a:p>
                <a:pPr lvl="1"/>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a:t>=(Outlook=Sunny, Temperature=Cool, Humidity=High, Wind=Strong)</a:t>
                </a:r>
              </a:p>
              <a:p>
                <a:r>
                  <a:rPr lang="en-US" dirty="0"/>
                  <a:t>Compute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𝑌𝑒𝑠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and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b="0" i="1" smtClean="0">
                        <a:latin typeface="Cambria Math" panose="02040503050406030204" pitchFamily="18" charset="0"/>
                      </a:rPr>
                      <m:t>𝑁𝑜</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m:t>
                        </m:r>
                      </m:sup>
                    </m:sSup>
                    <m:r>
                      <a:rPr lang="en-US" altLang="zh-CN" i="1">
                        <a:latin typeface="Cambria Math" panose="02040503050406030204" pitchFamily="18" charset="0"/>
                      </a:rPr>
                      <m:t>)</m:t>
                    </m:r>
                  </m:oMath>
                </a14:m>
                <a:r>
                  <a:rPr lang="en-US" altLang="zh-CN" dirty="0"/>
                  <a:t> </a:t>
                </a:r>
                <a:endParaRPr lang="en-US" dirty="0"/>
              </a:p>
              <a:p>
                <a:r>
                  <a:rPr lang="en-US" dirty="0"/>
                  <a:t>Given calculated Look up tables</a:t>
                </a:r>
              </a:p>
              <a:p>
                <a:endParaRPr lang="en-US" dirty="0"/>
              </a:p>
              <a:p>
                <a:endParaRPr lang="en-US" dirty="0"/>
              </a:p>
              <a:p>
                <a:endParaRPr lang="en-US" dirty="0"/>
              </a:p>
              <a:p>
                <a:endParaRPr lang="en-US" dirty="0"/>
              </a:p>
              <a:p>
                <a:endParaRPr lang="en-US" sz="100"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mc:AlternateContent xmlns:mc="http://schemas.openxmlformats.org/markup-compatibility/2006" xmlns:a14="http://schemas.microsoft.com/office/drawing/2010/main">
        <mc:Choice Requires="a14">
          <p:sp>
            <p:nvSpPr>
              <p:cNvPr id="7" name="Text Box 91"/>
              <p:cNvSpPr txBox="1">
                <a:spLocks noChangeArrowheads="1"/>
              </p:cNvSpPr>
              <p:nvPr/>
            </p:nvSpPr>
            <p:spPr bwMode="auto">
              <a:xfrm>
                <a:off x="4786158" y="2689999"/>
                <a:ext cx="4276388"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𝑂𝑢𝑡𝑙𝑜𝑜𝑘</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𝑆𝑢𝑛𝑛𝑦</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b="0" i="1" dirty="0" smtClean="0">
                          <a:solidFill>
                            <a:schemeClr val="tx1"/>
                          </a:solidFill>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1/5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4/5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5/14</m:t>
                      </m:r>
                    </m:oMath>
                  </m:oMathPara>
                </a14:m>
                <a:endParaRPr lang="en-GB" sz="2000" dirty="0">
                  <a:latin typeface="Times New Roman" panose="02020603050405020304" pitchFamily="18" charset="0"/>
                  <a:cs typeface="Times New Roman" panose="02020603050405020304" pitchFamily="18" charset="0"/>
                </a:endParaRPr>
              </a:p>
            </p:txBody>
          </p:sp>
        </mc:Choice>
        <mc:Fallback xmlns="">
          <p:sp>
            <p:nvSpPr>
              <p:cNvPr id="7" name="Text Box 91"/>
              <p:cNvSpPr txBox="1">
                <a:spLocks noRot="1" noChangeAspect="1" noMove="1" noResize="1" noEditPoints="1" noAdjustHandles="1" noChangeArrowheads="1" noChangeShapeType="1" noTextEdit="1"/>
              </p:cNvSpPr>
              <p:nvPr/>
            </p:nvSpPr>
            <p:spPr bwMode="auto">
              <a:xfrm>
                <a:off x="4786158" y="2689999"/>
                <a:ext cx="4276388" cy="36563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 Box 93"/>
              <p:cNvSpPr txBox="1">
                <a:spLocks noChangeArrowheads="1"/>
              </p:cNvSpPr>
              <p:nvPr/>
            </p:nvSpPr>
            <p:spPr bwMode="auto">
              <a:xfrm>
                <a:off x="72247" y="2686722"/>
                <a:ext cx="4458931"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a:latin typeface="Cambria Math" panose="02040503050406030204" pitchFamily="18" charset="0"/>
                          <a:cs typeface="Times New Roman" panose="02020603050405020304" pitchFamily="18" charset="0"/>
                        </a:rPr>
                        <m:t>𝑃</m:t>
                      </m:r>
                      <m:r>
                        <a:rPr lang="en-GB" sz="2000" i="1" dirty="0">
                          <a:latin typeface="Cambria Math" panose="02040503050406030204" pitchFamily="18" charset="0"/>
                          <a:cs typeface="Times New Roman" panose="02020603050405020304" pitchFamily="18" charset="0"/>
                        </a:rPr>
                        <m:t>(</m:t>
                      </m:r>
                      <m:r>
                        <a:rPr lang="en-GB" sz="2000" i="1" dirty="0">
                          <a:latin typeface="Cambria Math" panose="02040503050406030204" pitchFamily="18" charset="0"/>
                          <a:cs typeface="Times New Roman" panose="02020603050405020304" pitchFamily="18" charset="0"/>
                        </a:rPr>
                        <m:t>𝑂𝑢𝑡𝑙𝑜𝑜𝑘</m:t>
                      </m:r>
                      <m:r>
                        <a:rPr lang="en-GB" sz="2000" i="1" dirty="0">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𝑆𝑢𝑛𝑛𝑦</m:t>
                      </m:r>
                      <m:r>
                        <a:rPr lang="en-GB" sz="2000" i="1" dirty="0" err="1">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𝑃𝑙𝑎𝑦</m:t>
                      </m:r>
                      <m:r>
                        <a:rPr lang="en-GB" sz="2000" i="1" dirty="0">
                          <a:latin typeface="Cambria Math" panose="02040503050406030204" pitchFamily="18" charset="0"/>
                          <a:cs typeface="Times New Roman" panose="02020603050405020304" pitchFamily="18" charset="0"/>
                        </a:rPr>
                        <m:t>=</m:t>
                      </m:r>
                      <m:r>
                        <a:rPr lang="en-GB" sz="2000" b="0" i="1" dirty="0">
                          <a:latin typeface="Cambria Math" panose="02040503050406030204" pitchFamily="18" charset="0"/>
                          <a:cs typeface="Times New Roman" panose="02020603050405020304" pitchFamily="18" charset="0"/>
                        </a:rPr>
                        <m:t>𝑌</m:t>
                      </m:r>
                      <m:r>
                        <a:rPr lang="en-US" sz="2000" b="0" i="1" dirty="0">
                          <a:latin typeface="Cambria Math" panose="02040503050406030204" pitchFamily="18" charset="0"/>
                          <a:cs typeface="Times New Roman" panose="02020603050405020304" pitchFamily="18" charset="0"/>
                        </a:rPr>
                        <m:t>𝑒𝑠</m:t>
                      </m:r>
                      <m:r>
                        <a:rPr lang="en-GB" sz="2000" i="1" dirty="0">
                          <a:latin typeface="Cambria Math" panose="02040503050406030204" pitchFamily="18" charset="0"/>
                          <a:cs typeface="Times New Roman" panose="02020603050405020304" pitchFamily="18" charset="0"/>
                        </a:rPr>
                        <m:t>) = 2/9</m:t>
                      </m:r>
                    </m:oMath>
                  </m:oMathPara>
                </a14:m>
                <a:endParaRPr lang="en-GB" sz="2000" i="1" dirty="0">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9/14</m:t>
                      </m:r>
                    </m:oMath>
                  </m:oMathPara>
                </a14:m>
                <a:endParaRPr lang="en-GB" sz="2000" dirty="0">
                  <a:latin typeface="Times New Roman" panose="02020603050405020304" pitchFamily="18" charset="0"/>
                  <a:cs typeface="Times New Roman" panose="02020603050405020304" pitchFamily="18" charset="0"/>
                </a:endParaRPr>
              </a:p>
            </p:txBody>
          </p:sp>
        </mc:Choice>
        <mc:Fallback xmlns="">
          <p:sp>
            <p:nvSpPr>
              <p:cNvPr id="8" name="Text Box 93"/>
              <p:cNvSpPr txBox="1">
                <a:spLocks noRot="1" noChangeAspect="1" noMove="1" noResize="1" noEditPoints="1" noAdjustHandles="1" noChangeArrowheads="1" noChangeShapeType="1" noTextEdit="1"/>
              </p:cNvSpPr>
              <p:nvPr/>
            </p:nvSpPr>
            <p:spPr bwMode="auto">
              <a:xfrm>
                <a:off x="72247" y="2686722"/>
                <a:ext cx="4458931" cy="3656386"/>
              </a:xfrm>
              <a:prstGeom prst="rect">
                <a:avLst/>
              </a:prstGeom>
              <a:blipFill>
                <a:blip r:embed="rId4"/>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06484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test phase for the tennis example</a:t>
            </a:r>
            <a:endParaRPr lang="zh-CN" altLang="en-US" dirty="0"/>
          </a:p>
        </p:txBody>
      </p:sp>
      <p:sp>
        <p:nvSpPr>
          <p:cNvPr id="3" name="内容占位符 2"/>
          <p:cNvSpPr>
            <a:spLocks noGrp="1"/>
          </p:cNvSpPr>
          <p:nvPr>
            <p:ph idx="1"/>
          </p:nvPr>
        </p:nvSpPr>
        <p:spPr/>
        <p:txBody>
          <a:bodyPr/>
          <a:lstStyle/>
          <a:p>
            <a:r>
              <a:rPr lang="en-US" altLang="zh-CN" dirty="0"/>
              <a:t>Use the MAP rule to calculate Yes or No</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Text Box 94"/>
              <p:cNvSpPr txBox="1">
                <a:spLocks noChangeArrowheads="1"/>
              </p:cNvSpPr>
              <p:nvPr/>
            </p:nvSpPr>
            <p:spPr bwMode="auto">
              <a:xfrm>
                <a:off x="0" y="1540595"/>
                <a:ext cx="9144000" cy="3378810"/>
              </a:xfrm>
              <a:prstGeom prst="rect">
                <a:avLst/>
              </a:prstGeom>
              <a:solidFill>
                <a:schemeClr val="accent1">
                  <a:lumMod val="20000"/>
                  <a:lumOff val="80000"/>
                </a:schemeClr>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𝑌𝑒𝑠</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oMath>
                  </m:oMathPara>
                </a14:m>
                <a:endParaRPr lang="en-US" sz="2000" i="1" dirty="0">
                  <a:solidFill>
                    <a:schemeClr val="accent2"/>
                  </a:solidFill>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d>
                        <m:dPr>
                          <m:begChr m:val="["/>
                          <m:endChr m:val="]"/>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𝑆𝑢𝑛𝑛𝑦</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𝐶𝑜𝑜𝑙</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𝐻𝑖𝑔h</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𝑆𝑡𝑟𝑜𝑛𝑔</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e>
                      </m:d>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2</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9</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0.0053</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endParaRPr lang="en-GB" sz="1800" dirty="0">
                  <a:latin typeface="Times New Roman" panose="020206030504050203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𝑁𝑜</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m:t>
                      </m:r>
                    </m:oMath>
                  </m:oMathPara>
                </a14:m>
                <a:endParaRPr lang="en-US" sz="2000" i="1" dirty="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d>
                        <m:dPr>
                          <m:begChr m:val="["/>
                          <m:endChr m:val="]"/>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𝑆𝑢𝑛𝑛𝑦</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𝐶𝑜𝑜𝑙</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𝐻𝑖𝑔h</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𝑆𝑡𝑟𝑜𝑛𝑔</m:t>
                              </m:r>
                            </m:e>
                            <m:e>
                              <m:r>
                                <a:rPr lang="en-GB" sz="2000" i="1" dirty="0" err="1" smtClean="0">
                                  <a:latin typeface="Cambria Math" panose="02040503050406030204" pitchFamily="18" charset="0"/>
                                  <a:cs typeface="Times New Roman" panose="02020603050405020304" pitchFamily="18" charset="0"/>
                                </a:rPr>
                                <m:t>𝑁𝑜</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e>
                      </m:d>
                    </m:oMath>
                  </m:oMathPara>
                </a14:m>
                <a:endParaRPr lang="en-US" sz="2000" i="1" dirty="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1</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4</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5</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0.0206</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50000"/>
                  </a:lnSpc>
                  <a:defRPr/>
                </a:pPr>
                <a:endParaRPr lang="en-GB" sz="2000" dirty="0">
                  <a:latin typeface="Palatino Linotype" pitchFamily="18" charset="0"/>
                </a:endParaRPr>
              </a:p>
            </p:txBody>
          </p:sp>
        </mc:Choice>
        <mc:Fallback xmlns="">
          <p:sp>
            <p:nvSpPr>
              <p:cNvPr id="7" name="Text Box 94"/>
              <p:cNvSpPr txBox="1">
                <a:spLocks noRot="1" noChangeAspect="1" noMove="1" noResize="1" noEditPoints="1" noAdjustHandles="1" noChangeArrowheads="1" noChangeShapeType="1" noTextEdit="1"/>
              </p:cNvSpPr>
              <p:nvPr/>
            </p:nvSpPr>
            <p:spPr bwMode="auto">
              <a:xfrm>
                <a:off x="0" y="1540595"/>
                <a:ext cx="9144000" cy="337881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21212" y="5432335"/>
                <a:ext cx="8255000" cy="461665"/>
              </a:xfrm>
              <a:prstGeom prst="rect">
                <a:avLst/>
              </a:prstGeom>
            </p:spPr>
            <p:txBody>
              <a:bodyPr wrap="square">
                <a:spAutoFit/>
              </a:bodyPr>
              <a:lstStyle/>
              <a:p>
                <a:r>
                  <a:rPr lang="en-GB" altLang="zh-CN" sz="2400" dirty="0">
                    <a:solidFill>
                      <a:schemeClr val="tx1"/>
                    </a:solidFill>
                    <a:latin typeface="Times New Roman" panose="02020603050405020304" pitchFamily="18" charset="0"/>
                    <a:cs typeface="Times New Roman" panose="02020603050405020304" pitchFamily="18" charset="0"/>
                  </a:rPr>
                  <a:t>Given the fact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𝑌𝑒𝑠</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 &lt; </m:t>
                    </m:r>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𝑁𝑜</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we label </a:t>
                </a:r>
                <a14:m>
                  <m:oMath xmlns:m="http://schemas.openxmlformats.org/officeDocument/2006/math">
                    <m:sSup>
                      <m:sSupPr>
                        <m:ctrlPr>
                          <a:rPr lang="en-US" altLang="zh-CN" sz="2400" i="1" dirty="0">
                            <a:solidFill>
                              <a:schemeClr val="tx1"/>
                            </a:solidFill>
                            <a:latin typeface="Cambria Math" panose="02040503050406030204" pitchFamily="18" charset="0"/>
                            <a:cs typeface="Times New Roman" panose="02020603050405020304" pitchFamily="18" charset="0"/>
                          </a:rPr>
                        </m:ctrlPr>
                      </m:sSupPr>
                      <m:e>
                        <m:r>
                          <a:rPr lang="en-GB" altLang="zh-CN" sz="2400" b="0" i="1" dirty="0">
                            <a:solidFill>
                              <a:schemeClr val="tx1"/>
                            </a:solidFill>
                            <a:latin typeface="Cambria Math" panose="02040503050406030204" pitchFamily="18" charset="0"/>
                            <a:cs typeface="Times New Roman" panose="02020603050405020304" pitchFamily="18" charset="0"/>
                          </a:rPr>
                          <m:t>𝑥</m:t>
                        </m:r>
                      </m:e>
                      <m:sup>
                        <m:r>
                          <a:rPr lang="en-US" altLang="zh-CN" sz="2400" b="0" i="1" dirty="0">
                            <a:solidFill>
                              <a:schemeClr val="tx1"/>
                            </a:solidFill>
                            <a:latin typeface="Cambria Math" panose="02040503050406030204" pitchFamily="18" charset="0"/>
                            <a:cs typeface="Times New Roman" panose="02020603050405020304" pitchFamily="18" charset="0"/>
                          </a:rPr>
                          <m:t>′</m:t>
                        </m:r>
                      </m:sup>
                    </m:sSup>
                  </m:oMath>
                </a14:m>
                <a:r>
                  <a:rPr lang="en-GB" altLang="zh-CN" sz="2400" dirty="0">
                    <a:solidFill>
                      <a:schemeClr val="tx1"/>
                    </a:solidFill>
                    <a:latin typeface="Times New Roman" panose="02020603050405020304" pitchFamily="18" charset="0"/>
                    <a:cs typeface="Times New Roman" panose="02020603050405020304" pitchFamily="18" charset="0"/>
                  </a:rPr>
                  <a:t> to be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a:solidFill>
                          <a:schemeClr val="tx1"/>
                        </a:solidFill>
                        <a:latin typeface="Cambria Math" panose="02040503050406030204" pitchFamily="18" charset="0"/>
                        <a:cs typeface="Times New Roman" panose="02020603050405020304" pitchFamily="18" charset="0"/>
                      </a:rPr>
                      <m:t>𝑁𝑜</m:t>
                    </m:r>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a:t>
                </a:r>
                <a:endParaRPr lang="zh-CN" altLang="en-US" sz="2400" dirty="0">
                  <a:solidFill>
                    <a:schemeClr val="tx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621212" y="5432335"/>
                <a:ext cx="8255000" cy="461665"/>
              </a:xfrm>
              <a:prstGeom prst="rect">
                <a:avLst/>
              </a:prstGeom>
              <a:blipFill>
                <a:blip r:embed="rId3"/>
                <a:stretch>
                  <a:fillRect l="-1182" t="-1184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736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a:t>1. Violation of Independence Assumption</a:t>
            </a:r>
          </a:p>
          <a:p>
            <a:endParaRPr lang="en-US" dirty="0"/>
          </a:p>
          <a:p>
            <a:r>
              <a:rPr lang="en-US" dirty="0"/>
              <a:t>2. Zero conditional probability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594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a:t>1. Violation of Independence Assumption</a:t>
            </a:r>
          </a:p>
          <a:p>
            <a:pPr lvl="1"/>
            <a:r>
              <a:rPr lang="en-US" dirty="0"/>
              <a:t>For many real world tasks, </a:t>
            </a:r>
          </a:p>
          <a:p>
            <a:pPr lvl="1"/>
            <a:endParaRPr lang="en-US" dirty="0"/>
          </a:p>
          <a:p>
            <a:pPr lvl="1"/>
            <a:r>
              <a:rPr lang="en-US" dirty="0"/>
              <a:t>Nevertheless, naïve Bayes works surprisingly well anyway!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2083607" y="1559654"/>
                <a:ext cx="44284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2083607" y="1559654"/>
                <a:ext cx="4428456" cy="400110"/>
              </a:xfrm>
              <a:prstGeom prst="rect">
                <a:avLst/>
              </a:prstGeom>
              <a:blipFill>
                <a:blip r:embed="rId2"/>
                <a:stretch>
                  <a:fillRect b="-153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139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2. Zero conditional probability Problem</a:t>
                </a:r>
              </a:p>
              <a:p>
                <a:pPr lvl="1"/>
                <a:r>
                  <a:rPr lang="en-US" dirty="0"/>
                  <a:t>Such problem exists when no example contains the attribute value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𝑗𝑘</m:t>
                        </m:r>
                      </m:sub>
                    </m:sSub>
                  </m:oMath>
                </a14:m>
                <a:endParaRPr lang="en-US" dirty="0"/>
              </a:p>
              <a:p>
                <a:endParaRPr lang="en-US" dirty="0"/>
              </a:p>
              <a:p>
                <a:pPr lvl="1"/>
                <a:r>
                  <a:rPr lang="en-US" dirty="0"/>
                  <a:t>In this circumstance, </a:t>
                </a:r>
                <a14:m>
                  <m:oMath xmlns:m="http://schemas.openxmlformats.org/officeDocument/2006/math">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m:t>
                            </m:r>
                          </m:e>
                          <m:sub>
                            <m:r>
                              <a:rPr lang="en-US" altLang="zh-CN" b="0" i="1" smtClean="0">
                                <a:latin typeface="Cambria Math" panose="02040503050406030204" pitchFamily="18" charset="0"/>
                                <a:ea typeface="Cambria Math" panose="02040503050406030204" pitchFamily="18" charset="0"/>
                              </a:rPr>
                              <m:t>𝑗𝑘</m:t>
                            </m:r>
                          </m:sub>
                        </m:sSub>
                      </m:e>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𝑖</m:t>
                            </m:r>
                          </m:sub>
                        </m:sSub>
                      </m:e>
                    </m:d>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b="0" i="1" smtClean="0">
                                <a:latin typeface="Cambria Math" panose="02040503050406030204" pitchFamily="18" charset="0"/>
                              </a:rPr>
                              <m:t>𝑛</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=0</m:t>
                    </m:r>
                  </m:oMath>
                </a14:m>
                <a:r>
                  <a:rPr lang="en-US" dirty="0"/>
                  <a:t> during test </a:t>
                </a:r>
              </a:p>
              <a:p>
                <a:pPr lvl="1"/>
                <a:r>
                  <a:rPr lang="en-US" dirty="0"/>
                  <a:t>For a remedy, conditional probabilities are estimated with </a:t>
                </a:r>
                <a:r>
                  <a:rPr lang="en-US" altLang="en-US" b="1" dirty="0"/>
                  <a:t>Laplace smoothing</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8" name="矩形 7"/>
              <p:cNvSpPr/>
              <p:nvPr/>
            </p:nvSpPr>
            <p:spPr>
              <a:xfrm>
                <a:off x="2286903" y="1559654"/>
                <a:ext cx="4155625"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𝑃</m:t>
                          </m:r>
                        </m:e>
                      </m:acc>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rPr>
                        <m:t>=0</m:t>
                      </m:r>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286903" y="1559654"/>
                <a:ext cx="4155625" cy="446917"/>
              </a:xfrm>
              <a:prstGeom prst="rect">
                <a:avLst/>
              </a:prstGeom>
              <a:blipFill>
                <a:blip r:embed="rId4"/>
                <a:stretch>
                  <a:fillRect t="-5479" b="-8219"/>
                </a:stretch>
              </a:blipFill>
            </p:spPr>
            <p:txBody>
              <a:bodyPr/>
              <a:lstStyle/>
              <a:p>
                <a:r>
                  <a:rPr lang="zh-CN" altLang="en-US">
                    <a:noFill/>
                  </a:rPr>
                  <a:t> </a:t>
                </a:r>
              </a:p>
            </p:txBody>
          </p:sp>
        </mc:Fallback>
      </mc:AlternateContent>
      <p:grpSp>
        <p:nvGrpSpPr>
          <p:cNvPr id="14" name="组合 13"/>
          <p:cNvGrpSpPr/>
          <p:nvPr/>
        </p:nvGrpSpPr>
        <p:grpSpPr>
          <a:xfrm>
            <a:off x="429179" y="3292765"/>
            <a:ext cx="8229600" cy="2880054"/>
            <a:chOff x="50800" y="3042292"/>
            <a:chExt cx="8229600" cy="2365272"/>
          </a:xfrm>
        </p:grpSpPr>
        <p:sp>
          <p:nvSpPr>
            <p:cNvPr id="10" name="矩形 9"/>
            <p:cNvSpPr/>
            <p:nvPr/>
          </p:nvSpPr>
          <p:spPr>
            <a:xfrm>
              <a:off x="50800" y="3042292"/>
              <a:ext cx="8229600" cy="2365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878285" y="3136432"/>
                  <a:ext cx="3521990" cy="592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e>
                          <m:e>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𝜆</m:t>
                            </m:r>
                          </m:den>
                        </m:f>
                      </m:oMath>
                    </m:oMathPara>
                  </a14:m>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878285" y="3136432"/>
                  <a:ext cx="3521990" cy="592470"/>
                </a:xfrm>
                <a:prstGeom prst="rect">
                  <a:avLst/>
                </a:prstGeom>
                <a:blipFill>
                  <a:blip r:embed="rId5"/>
                  <a:stretch>
                    <a:fillRect b="-8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10082" y="3898405"/>
                  <a:ext cx="7226938" cy="1454608"/>
                </a:xfrm>
                <a:prstGeom prst="rect">
                  <a:avLst/>
                </a:prstGeom>
                <a:noFill/>
              </p:spPr>
              <p:txBody>
                <a:bodyPr wrap="square"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𝑛</m:t>
                          </m:r>
                        </m:e>
                        <m: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𝑗𝑘</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sub>
                      </m:sSub>
                    </m:oMath>
                  </a14:m>
                  <a:r>
                    <a:rPr lang="en-US" altLang="zh-CN" sz="2000" dirty="0"/>
                    <a:t>: number of training examples for which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oMath>
                  </a14:m>
                  <a:r>
                    <a:rPr lang="en-US" altLang="zh-CN" sz="2000" dirty="0"/>
                    <a:t> and </a:t>
                  </a:r>
                  <a14:m>
                    <m:oMath xmlns:m="http://schemas.openxmlformats.org/officeDocument/2006/math">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oMath>
                  </a14:m>
                  <a:endParaRPr lang="en-US" altLang="zh-CN" sz="2000" dirty="0"/>
                </a:p>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sub>
                      </m:sSub>
                    </m:oMath>
                  </a14:m>
                  <a:r>
                    <a:rPr lang="en-US" altLang="zh-CN" sz="2000" dirty="0"/>
                    <a:t>:      number of training examples for which </a:t>
                  </a:r>
                  <a14:m>
                    <m:oMath xmlns:m="http://schemas.openxmlformats.org/officeDocument/2006/math">
                      <m:r>
                        <a:rPr lang="en-US" altLang="zh-CN" sz="2000" i="1">
                          <a:latin typeface="Cambria Math" panose="02040503050406030204" pitchFamily="18" charset="0"/>
                        </a:rPr>
                        <m:t>𝐶</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oMath>
                  </a14:m>
                  <a:endParaRPr lang="en-US" altLang="zh-CN" sz="2000" dirty="0"/>
                </a:p>
                <a:p>
                  <a14:m>
                    <m:oMath xmlns:m="http://schemas.openxmlformats.org/officeDocument/2006/math">
                      <m:r>
                        <a:rPr lang="en-US" altLang="zh-CN" sz="2000" b="0" i="1" dirty="0" smtClean="0">
                          <a:latin typeface="Cambria Math" panose="02040503050406030204" pitchFamily="18" charset="0"/>
                        </a:rPr>
                        <m:t>𝜆</m:t>
                      </m:r>
                      <m:r>
                        <a:rPr lang="en-US" altLang="zh-CN" sz="2000" i="1" dirty="0" smtClean="0">
                          <a:latin typeface="Cambria Math" panose="02040503050406030204" pitchFamily="18" charset="0"/>
                        </a:rPr>
                        <m:t> </m:t>
                      </m:r>
                    </m:oMath>
                  </a14:m>
                  <a:r>
                    <a:rPr lang="en-US" altLang="zh-CN" sz="2000" dirty="0"/>
                    <a:t>  :      number of “virtual” examples</a:t>
                  </a:r>
                </a:p>
                <a:p>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𝑠</m:t>
                          </m:r>
                        </m:e>
                        <m:sub>
                          <m:r>
                            <a:rPr lang="en-US" altLang="zh-CN" sz="2000" b="0" i="1" dirty="0" smtClean="0">
                              <a:latin typeface="Cambria Math" panose="02040503050406030204" pitchFamily="18" charset="0"/>
                            </a:rPr>
                            <m:t>𝑗</m:t>
                          </m:r>
                        </m:sub>
                      </m:sSub>
                    </m:oMath>
                  </a14:m>
                  <a:r>
                    <a:rPr lang="en-US" altLang="zh-CN" sz="2000" dirty="0"/>
                    <a:t> :       number of distinct values of attribute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oMath>
                  </a14:m>
                  <a:r>
                    <a:rPr lang="en-US" altLang="zh-CN"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≥1</m:t>
                      </m:r>
                    </m:oMath>
                  </a14:m>
                  <a:endParaRPr lang="en-US" altLang="zh-CN" sz="2000" dirty="0"/>
                </a:p>
                <a:p>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𝑛</m:t>
                          </m:r>
                        </m:e>
                        <m:sub>
                          <m:r>
                            <a:rPr lang="en-US" altLang="zh-CN" sz="2000" b="0" i="1" dirty="0" smtClean="0">
                              <a:latin typeface="Cambria Math" panose="02040503050406030204" pitchFamily="18" charset="0"/>
                            </a:rPr>
                            <m:t>𝑐</m:t>
                          </m:r>
                        </m:sub>
                      </m:sSub>
                    </m:oMath>
                  </a14:m>
                  <a:r>
                    <a:rPr lang="en-US" altLang="zh-CN" sz="2000" dirty="0"/>
                    <a:t> :      number of classes in the training set,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r>
                        <a:rPr lang="en-US" altLang="zh-CN" sz="2000" i="1">
                          <a:latin typeface="Cambria Math" panose="02040503050406030204" pitchFamily="18" charset="0"/>
                        </a:rPr>
                        <m:t>≥1</m:t>
                      </m:r>
                    </m:oMath>
                  </a14:m>
                  <a:r>
                    <a:rPr lang="en-US" altLang="zh-CN" sz="2000" dirty="0"/>
                    <a:t>)</a:t>
                  </a:r>
                </a:p>
              </p:txBody>
            </p:sp>
          </mc:Choice>
          <mc:Fallback xmlns="">
            <p:sp>
              <p:nvSpPr>
                <p:cNvPr id="13" name="文本框 12"/>
                <p:cNvSpPr txBox="1">
                  <a:spLocks noRot="1" noChangeAspect="1" noMove="1" noResize="1" noEditPoints="1" noAdjustHandles="1" noChangeArrowheads="1" noChangeShapeType="1" noTextEdit="1"/>
                </p:cNvSpPr>
                <p:nvPr/>
              </p:nvSpPr>
              <p:spPr>
                <a:xfrm>
                  <a:off x="610082" y="3898405"/>
                  <a:ext cx="7226938" cy="1454608"/>
                </a:xfrm>
                <a:prstGeom prst="rect">
                  <a:avLst/>
                </a:prstGeom>
                <a:blipFill>
                  <a:blip r:embed="rId6"/>
                  <a:stretch>
                    <a:fillRect t="-1375" b="-378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518E881-D907-46D9-A88A-46C83CB106DD}"/>
                  </a:ext>
                </a:extLst>
              </p:cNvPr>
              <p:cNvSpPr txBox="1"/>
              <p:nvPr/>
            </p:nvSpPr>
            <p:spPr>
              <a:xfrm>
                <a:off x="5262052" y="3437773"/>
                <a:ext cx="2358915" cy="6504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sub>
                          </m:sSub>
                          <m:r>
                            <a:rPr lang="en-US" altLang="zh-CN" sz="2000" b="0" i="1" smtClean="0">
                              <a:latin typeface="Cambria Math" panose="02040503050406030204" pitchFamily="18" charset="0"/>
                            </a:rPr>
                            <m:t>+</m:t>
                          </m:r>
                          <m:r>
                            <a:rPr lang="en-US" altLang="zh-CN" sz="2000" i="1">
                              <a:latin typeface="Cambria Math" panose="02040503050406030204" pitchFamily="18" charset="0"/>
                            </a:rPr>
                            <m:t>𝜆</m:t>
                          </m:r>
                        </m:num>
                        <m:den>
                          <m:r>
                            <a:rPr lang="en-US" altLang="zh-CN" sz="2000" b="0" i="1" smtClean="0">
                              <a:latin typeface="Cambria Math" panose="02040503050406030204" pitchFamily="18" charset="0"/>
                            </a:rPr>
                            <m:t>𝑁</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r>
                            <a:rPr lang="en-US" altLang="zh-CN" sz="2000" b="0" i="1" smtClean="0">
                              <a:latin typeface="Cambria Math" panose="02040503050406030204" pitchFamily="18" charset="0"/>
                            </a:rPr>
                            <m:t>𝜆</m:t>
                          </m:r>
                        </m:den>
                      </m:f>
                    </m:oMath>
                  </m:oMathPara>
                </a14:m>
                <a:endParaRPr lang="zh-CN" altLang="en-US" sz="1600" dirty="0"/>
              </a:p>
            </p:txBody>
          </p:sp>
        </mc:Choice>
        <mc:Fallback xmlns="">
          <p:sp>
            <p:nvSpPr>
              <p:cNvPr id="15" name="文本框 14">
                <a:extLst>
                  <a:ext uri="{FF2B5EF4-FFF2-40B4-BE49-F238E27FC236}">
                    <a16:creationId xmlns:a16="http://schemas.microsoft.com/office/drawing/2014/main" id="{6518E881-D907-46D9-A88A-46C83CB106DD}"/>
                  </a:ext>
                </a:extLst>
              </p:cNvPr>
              <p:cNvSpPr txBox="1">
                <a:spLocks noRot="1" noChangeAspect="1" noMove="1" noResize="1" noEditPoints="1" noAdjustHandles="1" noChangeArrowheads="1" noChangeShapeType="1" noTextEdit="1"/>
              </p:cNvSpPr>
              <p:nvPr/>
            </p:nvSpPr>
            <p:spPr>
              <a:xfrm>
                <a:off x="5262052" y="3437773"/>
                <a:ext cx="2358915" cy="650434"/>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452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en-US" dirty="0"/>
          </a:p>
        </p:txBody>
      </p:sp>
      <p:sp>
        <p:nvSpPr>
          <p:cNvPr id="3" name="内容占位符 2"/>
          <p:cNvSpPr>
            <a:spLocks noGrp="1"/>
          </p:cNvSpPr>
          <p:nvPr>
            <p:ph idx="1"/>
          </p:nvPr>
        </p:nvSpPr>
        <p:spPr/>
        <p:txBody>
          <a:bodyPr>
            <a:noAutofit/>
          </a:bodyPr>
          <a:lstStyle/>
          <a:p>
            <a:r>
              <a:rPr lang="en-US" dirty="0"/>
              <a:t>Naïve Bayes is based on the independence assumption</a:t>
            </a:r>
          </a:p>
          <a:p>
            <a:pPr lvl="1"/>
            <a:r>
              <a:rPr lang="en-US" dirty="0"/>
              <a:t>Training is very easy and fast; just requiring considering each  attribute in each class separately</a:t>
            </a:r>
          </a:p>
          <a:p>
            <a:pPr lvl="1"/>
            <a:r>
              <a:rPr lang="en-US" dirty="0"/>
              <a:t>Test is straightforward; just looking up tables or calculating conditional probabilities with normal distributions </a:t>
            </a:r>
          </a:p>
          <a:p>
            <a:r>
              <a:rPr lang="en-US" dirty="0"/>
              <a:t>Naïve Bayes is  a popular generative classifier model</a:t>
            </a:r>
          </a:p>
          <a:p>
            <a:pPr lvl="1"/>
            <a:r>
              <a:rPr lang="en-US" dirty="0"/>
              <a:t>Performance of naïve Bayes is competitive to most of state-of-the-art classifiers even if in presence of violating the independence assumption</a:t>
            </a:r>
          </a:p>
          <a:p>
            <a:pPr lvl="1"/>
            <a:r>
              <a:rPr lang="en-US" dirty="0"/>
              <a:t>It has many successful applications, e.g., spam mail filtering</a:t>
            </a:r>
          </a:p>
          <a:p>
            <a:pPr lvl="1"/>
            <a:r>
              <a:rPr lang="en-US" dirty="0"/>
              <a:t>A good candidate of a base learner in ensemble learning</a:t>
            </a:r>
          </a:p>
          <a:p>
            <a:pPr lvl="1"/>
            <a:r>
              <a:rPr lang="en-US" dirty="0"/>
              <a:t>Apart from classification, naïve Bayes can do more… </a:t>
            </a:r>
          </a:p>
          <a:p>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3183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Background</a:t>
            </a:r>
            <a:endParaRPr lang="en-US" dirty="0"/>
          </a:p>
        </p:txBody>
      </p:sp>
      <p:sp>
        <p:nvSpPr>
          <p:cNvPr id="3" name="内容占位符 2"/>
          <p:cNvSpPr>
            <a:spLocks noGrp="1"/>
          </p:cNvSpPr>
          <p:nvPr>
            <p:ph idx="1"/>
          </p:nvPr>
        </p:nvSpPr>
        <p:spPr/>
        <p:txBody>
          <a:bodyPr/>
          <a:lstStyle/>
          <a:p>
            <a:r>
              <a:rPr lang="en-US" dirty="0"/>
              <a:t>There are two methods to establish a classifier</a:t>
            </a:r>
          </a:p>
          <a:p>
            <a:pPr lvl="1"/>
            <a:r>
              <a:rPr lang="en-US" dirty="0"/>
              <a:t>a) Model a classification rule directly</a:t>
            </a:r>
          </a:p>
          <a:p>
            <a:pPr marL="200025" lvl="1" indent="184150">
              <a:buNone/>
            </a:pPr>
            <a:r>
              <a:rPr lang="en-US" dirty="0"/>
              <a:t>Examples: k-NN, decision trees, BP </a:t>
            </a:r>
            <a:r>
              <a:rPr lang="en-US" altLang="zh-CN" dirty="0"/>
              <a:t>neural network</a:t>
            </a:r>
            <a:r>
              <a:rPr lang="en-US" dirty="0"/>
              <a:t>, SVM </a:t>
            </a:r>
          </a:p>
          <a:p>
            <a:pPr lvl="1"/>
            <a:r>
              <a:rPr lang="en-US" dirty="0"/>
              <a:t>b) Make a probabilistic model of data within each class</a:t>
            </a:r>
          </a:p>
          <a:p>
            <a:pPr marL="200025" lvl="1" indent="184150">
              <a:buNone/>
            </a:pPr>
            <a:r>
              <a:rPr lang="en-US" dirty="0"/>
              <a:t>Examples: naive Bayes, model based classifiers</a:t>
            </a:r>
          </a:p>
          <a:p>
            <a:r>
              <a:rPr lang="en-US" dirty="0"/>
              <a:t>a) are examples of discriminative classification</a:t>
            </a:r>
          </a:p>
          <a:p>
            <a:r>
              <a:rPr lang="en-US" dirty="0"/>
              <a:t>b) is an example of generative classification</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7" name="图片 6"/>
          <p:cNvPicPr>
            <a:picLocks noChangeAspect="1"/>
          </p:cNvPicPr>
          <p:nvPr/>
        </p:nvPicPr>
        <p:blipFill>
          <a:blip r:embed="rId2"/>
          <a:stretch>
            <a:fillRect/>
          </a:stretch>
        </p:blipFill>
        <p:spPr>
          <a:xfrm>
            <a:off x="6381742" y="3657571"/>
            <a:ext cx="2475620" cy="2643656"/>
          </a:xfrm>
          <a:prstGeom prst="rect">
            <a:avLst/>
          </a:prstGeom>
          <a:ln>
            <a:noFill/>
          </a:ln>
          <a:effectLst>
            <a:softEdge rad="112500"/>
          </a:effectLst>
        </p:spPr>
      </p:pic>
    </p:spTree>
    <p:extLst>
      <p:ext uri="{BB962C8B-B14F-4D97-AF65-F5344CB8AC3E}">
        <p14:creationId xmlns:p14="http://schemas.microsoft.com/office/powerpoint/2010/main" val="185409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1472" b="17220"/>
          <a:stretch/>
        </p:blipFill>
        <p:spPr>
          <a:xfrm>
            <a:off x="6426290" y="819150"/>
            <a:ext cx="2685714" cy="1479007"/>
          </a:xfrm>
          <a:prstGeom prst="rect">
            <a:avLst/>
          </a:prstGeom>
        </p:spPr>
      </p:pic>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5838461" cy="5444238"/>
              </a:xfrm>
            </p:spPr>
            <p:txBody>
              <a:bodyPr/>
              <a:lstStyle/>
              <a:p>
                <a:r>
                  <a:rPr lang="en-US" altLang="zh-CN" dirty="0"/>
                  <a:t>Naïve Bayes classifier: All attributes are conditionally independent</a:t>
                </a:r>
              </a:p>
              <a:p>
                <a:r>
                  <a:rPr lang="en-US" altLang="zh-CN" dirty="0"/>
                  <a:t>Semi-naïve Bayes classifier: Some attributes have dependency relationship</a:t>
                </a:r>
              </a:p>
              <a:p>
                <a:r>
                  <a:rPr lang="en-US" altLang="zh-CN" dirty="0"/>
                  <a:t>One-dependent estimator (ODE)</a:t>
                </a:r>
              </a:p>
              <a:p>
                <a:endParaRPr lang="en-US" altLang="zh-CN" dirty="0"/>
              </a:p>
              <a:p>
                <a:endParaRPr lang="en-US" altLang="zh-CN" dirty="0"/>
              </a:p>
              <a:p>
                <a:endParaRPr lang="en-US" altLang="zh-CN" dirty="0"/>
              </a:p>
              <a:p>
                <a:pPr lvl="1"/>
                <a14:m>
                  <m:oMath xmlns:m="http://schemas.openxmlformats.org/officeDocument/2006/math">
                    <m:r>
                      <a:rPr lang="en-US" altLang="zh-CN" i="1">
                        <a:latin typeface="Cambria Math" panose="02040503050406030204" pitchFamily="18" charset="0"/>
                        <a:ea typeface="Cambria Math" panose="02040503050406030204" pitchFamily="18" charset="0"/>
                      </a:rPr>
                      <m:t>𝑝</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𝑖</m:t>
                        </m:r>
                      </m:sub>
                    </m:sSub>
                  </m:oMath>
                </a14:m>
                <a:r>
                  <a:rPr lang="en-US" altLang="zh-CN" dirty="0"/>
                  <a:t> is the parent attribute of attribute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b="0" i="1">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𝑖</m:t>
                        </m:r>
                      </m:sub>
                    </m:sSub>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5838461" cy="5444238"/>
              </a:xfrm>
              <a:blipFill>
                <a:blip r:embed="rId3"/>
                <a:stretch>
                  <a:fillRect l="-1566"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93402" y="3079221"/>
                <a:ext cx="8957196"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e>
                              <m:r>
                                <a:rPr lang="en-US" altLang="zh-CN" sz="2400" b="0" i="1" smtClean="0">
                                  <a:latin typeface="Cambria Math" panose="02040503050406030204" pitchFamily="18" charset="0"/>
                                </a:rPr>
                                <m:t>𝑐</m:t>
                              </m:r>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𝑐</m:t>
                              </m:r>
                            </m:e>
                          </m:d>
                        </m:num>
                        <m:den>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d>
                        </m:den>
                      </m:f>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e>
                      </m:d>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1</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𝑑</m:t>
                          </m:r>
                        </m:sub>
                      </m:sSub>
                      <m:r>
                        <a:rPr lang="en-US" altLang="zh-CN" sz="2400" b="0" i="1" smtClean="0">
                          <a:latin typeface="Cambria Math" panose="02040503050406030204" pitchFamily="18" charset="0"/>
                          <a:ea typeface="Cambria Math" panose="02040503050406030204" pitchFamily="18" charset="0"/>
                        </a:rPr>
                        <m:t>)</m:t>
                      </m:r>
                      <m:nary>
                        <m:naryPr>
                          <m:chr m:val="∏"/>
                          <m:ctrlPr>
                            <a:rPr lang="en-US" altLang="zh-CN" sz="2400" b="0" i="1" smtClean="0">
                              <a:latin typeface="Cambria Math" panose="02040503050406030204" pitchFamily="18" charset="0"/>
                              <a:ea typeface="Cambria Math" panose="02040503050406030204" pitchFamily="18" charset="0"/>
                            </a:rPr>
                          </m:ctrlPr>
                        </m:naryPr>
                        <m:sub>
                          <m:r>
                            <m:rPr>
                              <m:brk m:alnAt="23"/>
                            </m:rP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up>
                          <m:r>
                            <a:rPr lang="en-US" altLang="zh-CN" sz="2400" b="0" i="1" smtClean="0">
                              <a:latin typeface="Cambria Math" panose="02040503050406030204" pitchFamily="18" charset="0"/>
                              <a:ea typeface="Cambria Math" panose="02040503050406030204" pitchFamily="18" charset="0"/>
                            </a:rPr>
                            <m:t>𝑑</m:t>
                          </m:r>
                        </m:sup>
                        <m:e>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93402" y="3079221"/>
                <a:ext cx="8957196" cy="1045927"/>
              </a:xfrm>
              <a:prstGeom prst="rect">
                <a:avLst/>
              </a:prstGeom>
              <a:blipFill>
                <a:blip r:embed="rId4"/>
                <a:stretch>
                  <a:fillRect/>
                </a:stretch>
              </a:blipFill>
            </p:spPr>
            <p:txBody>
              <a:bodyPr/>
              <a:lstStyle/>
              <a:p>
                <a:r>
                  <a:rPr lang="zh-CN" altLang="en-US">
                    <a:noFill/>
                  </a:rPr>
                  <a:t> </a:t>
                </a:r>
              </a:p>
            </p:txBody>
          </p:sp>
        </mc:Fallback>
      </mc:AlternateContent>
      <p:pic>
        <p:nvPicPr>
          <p:cNvPr id="9" name="Picture 6" descr="http://img3.redocn.com/20120415/Redocn_20120415040828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00" b="6720"/>
          <a:stretch/>
        </p:blipFill>
        <p:spPr bwMode="auto">
          <a:xfrm>
            <a:off x="6815771" y="4341708"/>
            <a:ext cx="2203163" cy="2031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253670"/>
                <a:ext cx="6123363" cy="830997"/>
              </a:xfrm>
              <a:prstGeom prst="rect">
                <a:avLst/>
              </a:prstGeom>
            </p:spPr>
            <p:txBody>
              <a:bodyPr wrap="square">
                <a:spAutoFit/>
              </a:bodyPr>
              <a:lstStyle/>
              <a:p>
                <a:r>
                  <a:rPr lang="en-US" altLang="zh-CN" sz="2400" dirty="0">
                    <a:solidFill>
                      <a:srgbClr val="FF0000"/>
                    </a:solidFill>
                  </a:rPr>
                  <a:t>How to determine the parent attribute</a:t>
                </a:r>
                <a:r>
                  <a:rPr lang="en-US" altLang="zh-CN" sz="2400" dirty="0">
                    <a:solidFill>
                      <a:srgbClr val="FF0000"/>
                    </a:solidFill>
                    <a:ea typeface="Cambria Math" panose="02040503050406030204" pitchFamily="18" charset="0"/>
                  </a:rPr>
                  <a:t> </a:t>
                </a: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𝑝</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𝑎</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 for each attribute </a:t>
                </a:r>
                <a14:m>
                  <m:oMath xmlns:m="http://schemas.openxmlformats.org/officeDocument/2006/math">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b="0" i="1">
                            <a:solidFill>
                              <a:srgbClr val="FF0000"/>
                            </a:solidFill>
                            <a:latin typeface="Cambria Math" panose="02040503050406030204" pitchFamily="18" charset="0"/>
                            <a:ea typeface="Cambria Math" panose="02040503050406030204" pitchFamily="18" charset="0"/>
                          </a:rPr>
                          <m:t>𝑥</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a:t>
                </a:r>
              </a:p>
            </p:txBody>
          </p:sp>
        </mc:Choice>
        <mc:Fallback xmlns="">
          <p:sp>
            <p:nvSpPr>
              <p:cNvPr id="10" name="矩形 9"/>
              <p:cNvSpPr>
                <a:spLocks noRot="1" noChangeAspect="1" noMove="1" noResize="1" noEditPoints="1" noAdjustHandles="1" noChangeArrowheads="1" noChangeShapeType="1" noTextEdit="1"/>
              </p:cNvSpPr>
              <p:nvPr/>
            </p:nvSpPr>
            <p:spPr>
              <a:xfrm>
                <a:off x="587829" y="5253670"/>
                <a:ext cx="6123363" cy="830997"/>
              </a:xfrm>
              <a:prstGeom prst="rect">
                <a:avLst/>
              </a:prstGeom>
              <a:blipFill>
                <a:blip r:embed="rId6"/>
                <a:stretch>
                  <a:fillRect l="-1493" t="-5882"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758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171" l="1325" r="86755">
                        <a14:foregroundMark x1="17881" y1="22561" x2="68212" y2="34146"/>
                        <a14:foregroundMark x1="38411" y1="11585" x2="55298" y2="12195"/>
                        <a14:backgroundMark x1="29139" y1="4268" x2="32781" y2="0"/>
                        <a14:backgroundMark x1="32781" y1="1220" x2="32781" y2="1220"/>
                        <a14:backgroundMark x1="33775" y1="610" x2="33775" y2="610"/>
                        <a14:backgroundMark x1="33444" y1="610" x2="33444" y2="610"/>
                        <a14:backgroundMark x1="32781" y1="610" x2="32781" y2="610"/>
                        <a14:backgroundMark x1="33113" y1="0" x2="33113" y2="0"/>
                        <a14:backgroundMark x1="32781" y1="0" x2="32781" y2="0"/>
                      </a14:backgroundRemoval>
                    </a14:imgEffect>
                  </a14:imgLayer>
                </a14:imgProps>
              </a:ext>
            </a:extLst>
          </a:blip>
          <a:srcRect l="4499" r="11636"/>
          <a:stretch/>
        </p:blipFill>
        <p:spPr>
          <a:xfrm>
            <a:off x="5950857" y="4191265"/>
            <a:ext cx="3193143" cy="2067633"/>
          </a:xfrm>
          <a:prstGeom prst="rect">
            <a:avLst/>
          </a:prstGeom>
        </p:spPr>
      </p:pic>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A SPODE requires all attributes to depend on the same attribute, namely the </a:t>
                </a:r>
                <a:r>
                  <a:rPr lang="en-US" altLang="zh-CN" dirty="0" err="1"/>
                  <a:t>superparent</a:t>
                </a:r>
                <a:r>
                  <a:rPr lang="en-US" altLang="zh-CN" dirty="0"/>
                  <a:t>, in addition to the class</a:t>
                </a:r>
              </a:p>
              <a:p>
                <a:r>
                  <a:rPr lang="en-US" altLang="zh-CN" dirty="0"/>
                  <a:t>A SPODE with </a:t>
                </a:r>
                <a:r>
                  <a:rPr lang="en-US" altLang="zh-CN" dirty="0" err="1"/>
                  <a:t>superparent</a:t>
                </a:r>
                <a:r>
                  <a:rPr lang="en-US" altLang="zh-CN" dirty="0"/>
                  <a:t> </a:t>
                </a:r>
                <a14:m>
                  <m:oMath xmlns:m="http://schemas.openxmlformats.org/officeDocument/2006/math">
                    <m:r>
                      <a:rPr lang="en-US" altLang="zh-CN" b="0" i="1" dirty="0" smtClean="0">
                        <a:latin typeface="Cambria Math" panose="02040503050406030204" pitchFamily="18" charset="0"/>
                      </a:rPr>
                      <m:t>𝑝𝑎</m:t>
                    </m:r>
                  </m:oMath>
                </a14:m>
                <a:r>
                  <a:rPr lang="en-US" altLang="zh-CN" dirty="0"/>
                  <a:t> will estimate the probability of each class label </a:t>
                </a:r>
                <a14:m>
                  <m:oMath xmlns:m="http://schemas.openxmlformats.org/officeDocument/2006/math">
                    <m:r>
                      <a:rPr lang="en-US" altLang="zh-CN" i="1" dirty="0" smtClean="0">
                        <a:latin typeface="Cambria Math" panose="02040503050406030204" pitchFamily="18" charset="0"/>
                      </a:rPr>
                      <m:t>𝑐</m:t>
                    </m:r>
                  </m:oMath>
                </a14:m>
                <a:r>
                  <a:rPr lang="en-US" altLang="zh-CN" dirty="0"/>
                  <a:t> given an instance </a:t>
                </a:r>
                <a14:m>
                  <m:oMath xmlns:m="http://schemas.openxmlformats.org/officeDocument/2006/math">
                    <m:r>
                      <a:rPr lang="en-US" altLang="zh-CN" b="1" i="1" dirty="0" smtClean="0">
                        <a:latin typeface="Cambria Math" panose="02040503050406030204" pitchFamily="18" charset="0"/>
                      </a:rPr>
                      <m:t>𝒙</m:t>
                    </m:r>
                  </m:oMath>
                </a14:m>
                <a:r>
                  <a:rPr lang="en-US" altLang="zh-CN" dirty="0"/>
                  <a:t> as follows. Denote the value of </a:t>
                </a:r>
                <a14:m>
                  <m:oMath xmlns:m="http://schemas.openxmlformats.org/officeDocument/2006/math">
                    <m:r>
                      <a:rPr lang="en-US" altLang="zh-CN" i="1" dirty="0">
                        <a:latin typeface="Cambria Math" panose="02040503050406030204" pitchFamily="18" charset="0"/>
                      </a:rPr>
                      <m:t>𝑝𝑎</m:t>
                    </m:r>
                  </m:oMath>
                </a14:m>
                <a:r>
                  <a:rPr lang="en-US" altLang="zh-CN" dirty="0"/>
                  <a:t> in </a:t>
                </a:r>
                <a14:m>
                  <m:oMath xmlns:m="http://schemas.openxmlformats.org/officeDocument/2006/math">
                    <m:r>
                      <a:rPr lang="en-US" altLang="zh-CN" b="1" i="1" dirty="0" smtClean="0">
                        <a:latin typeface="Cambria Math" panose="02040503050406030204" pitchFamily="18" charset="0"/>
                      </a:rPr>
                      <m:t>𝒙</m:t>
                    </m:r>
                  </m:oMath>
                </a14:m>
                <a:r>
                  <a:rPr lang="en-US" altLang="zh-CN" dirty="0"/>
                  <a:t> by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sub>
                    </m:sSub>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5"/>
                <a:stretch>
                  <a:fillRect l="-988" t="-1456"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10" name="文本框 9"/>
              <p:cNvSpPr txBox="1"/>
              <p:nvPr/>
            </p:nvSpPr>
            <p:spPr>
              <a:xfrm>
                <a:off x="256743" y="2987566"/>
                <a:ext cx="7398051" cy="1670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b="0" i="1" smtClean="0">
                                  <a:latin typeface="Cambria Math" panose="02040503050406030204" pitchFamily="18" charset="0"/>
                                </a:rPr>
                                <m:t>𝑑</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e>
                          </m:nary>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56743" y="2987566"/>
                <a:ext cx="7398051" cy="1670073"/>
              </a:xfrm>
              <a:prstGeom prst="rect">
                <a:avLst/>
              </a:prstGeom>
              <a:blipFill>
                <a:blip r:embed="rId6"/>
                <a:stretch>
                  <a:fillRect/>
                </a:stretch>
              </a:blipFill>
            </p:spPr>
            <p:txBody>
              <a:bodyPr/>
              <a:lstStyle/>
              <a:p>
                <a:r>
                  <a:rPr lang="zh-CN" altLang="en-US">
                    <a:noFill/>
                  </a:rPr>
                  <a:t> </a:t>
                </a:r>
              </a:p>
            </p:txBody>
          </p:sp>
        </mc:Fallback>
      </mc:AlternateContent>
      <p:sp>
        <p:nvSpPr>
          <p:cNvPr id="11" name="矩形 10"/>
          <p:cNvSpPr/>
          <p:nvPr/>
        </p:nvSpPr>
        <p:spPr>
          <a:xfrm>
            <a:off x="587829" y="5058569"/>
            <a:ext cx="4572000" cy="1200329"/>
          </a:xfrm>
          <a:prstGeom prst="rect">
            <a:avLst/>
          </a:prstGeom>
        </p:spPr>
        <p:txBody>
          <a:bodyPr>
            <a:spAutoFit/>
          </a:bodyPr>
          <a:lstStyle/>
          <a:p>
            <a:r>
              <a:rPr lang="en-US" altLang="zh-CN" dirty="0"/>
              <a:t>For a SPODE, the class is the root and has no parents. The </a:t>
            </a:r>
            <a:r>
              <a:rPr lang="en-US" altLang="zh-CN" dirty="0" err="1"/>
              <a:t>superparent</a:t>
            </a:r>
            <a:r>
              <a:rPr lang="en-US" altLang="zh-CN" dirty="0"/>
              <a:t> has a single parent: the class. Other attributes have two parents: the class and the </a:t>
            </a:r>
            <a:r>
              <a:rPr lang="en-US" altLang="zh-CN" dirty="0" err="1"/>
              <a:t>superparent</a:t>
            </a:r>
            <a:r>
              <a:rPr lang="en-US" altLang="zh-CN" dirty="0"/>
              <a:t>.</a:t>
            </a:r>
            <a:endParaRPr lang="zh-CN" altLang="en-US" dirty="0"/>
          </a:p>
        </p:txBody>
      </p:sp>
    </p:spTree>
    <p:extLst>
      <p:ext uri="{BB962C8B-B14F-4D97-AF65-F5344CB8AC3E}">
        <p14:creationId xmlns:p14="http://schemas.microsoft.com/office/powerpoint/2010/main" val="1518399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graphicFrame>
        <p:nvGraphicFramePr>
          <p:cNvPr id="10" name="内容占位符 6"/>
          <p:cNvGraphicFramePr>
            <a:graphicFrameLocks/>
          </p:cNvGraphicFramePr>
          <p:nvPr>
            <p:extLst>
              <p:ext uri="{D42A27DB-BD31-4B8C-83A1-F6EECF244321}">
                <p14:modId xmlns:p14="http://schemas.microsoft.com/office/powerpoint/2010/main" val="1419246876"/>
              </p:ext>
            </p:extLst>
          </p:nvPr>
        </p:nvGraphicFramePr>
        <p:xfrm>
          <a:off x="2565752" y="856989"/>
          <a:ext cx="6336000" cy="551688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857049822"/>
                    </a:ext>
                  </a:extLst>
                </a:gridCol>
                <a:gridCol w="792000">
                  <a:extLst>
                    <a:ext uri="{9D8B030D-6E8A-4147-A177-3AD203B41FA5}">
                      <a16:colId xmlns:a16="http://schemas.microsoft.com/office/drawing/2014/main" val="2299056237"/>
                    </a:ext>
                  </a:extLst>
                </a:gridCol>
                <a:gridCol w="792000">
                  <a:extLst>
                    <a:ext uri="{9D8B030D-6E8A-4147-A177-3AD203B41FA5}">
                      <a16:colId xmlns:a16="http://schemas.microsoft.com/office/drawing/2014/main" val="1447130565"/>
                    </a:ext>
                  </a:extLst>
                </a:gridCol>
                <a:gridCol w="792000">
                  <a:extLst>
                    <a:ext uri="{9D8B030D-6E8A-4147-A177-3AD203B41FA5}">
                      <a16:colId xmlns:a16="http://schemas.microsoft.com/office/drawing/2014/main" val="1690768652"/>
                    </a:ext>
                  </a:extLst>
                </a:gridCol>
                <a:gridCol w="792000">
                  <a:extLst>
                    <a:ext uri="{9D8B030D-6E8A-4147-A177-3AD203B41FA5}">
                      <a16:colId xmlns:a16="http://schemas.microsoft.com/office/drawing/2014/main" val="671348761"/>
                    </a:ext>
                  </a:extLst>
                </a:gridCol>
                <a:gridCol w="792000">
                  <a:extLst>
                    <a:ext uri="{9D8B030D-6E8A-4147-A177-3AD203B41FA5}">
                      <a16:colId xmlns:a16="http://schemas.microsoft.com/office/drawing/2014/main" val="191283304"/>
                    </a:ext>
                  </a:extLst>
                </a:gridCol>
                <a:gridCol w="792000">
                  <a:extLst>
                    <a:ext uri="{9D8B030D-6E8A-4147-A177-3AD203B41FA5}">
                      <a16:colId xmlns:a16="http://schemas.microsoft.com/office/drawing/2014/main" val="4010855759"/>
                    </a:ext>
                  </a:extLst>
                </a:gridCol>
                <a:gridCol w="792000">
                  <a:extLst>
                    <a:ext uri="{9D8B030D-6E8A-4147-A177-3AD203B41FA5}">
                      <a16:colId xmlns:a16="http://schemas.microsoft.com/office/drawing/2014/main" val="4036529471"/>
                    </a:ext>
                  </a:extLst>
                </a:gridCol>
              </a:tblGrid>
              <a:tr h="0">
                <a:tc>
                  <a:txBody>
                    <a:bodyPr/>
                    <a:lstStyle/>
                    <a:p>
                      <a:pPr algn="ctr"/>
                      <a:r>
                        <a:rPr lang="zh-CN" altLang="en-US" sz="1600" dirty="0"/>
                        <a:t>编号</a:t>
                      </a:r>
                    </a:p>
                  </a:txBody>
                  <a:tcPr anchor="ctr"/>
                </a:tc>
                <a:tc>
                  <a:txBody>
                    <a:bodyPr/>
                    <a:lstStyle/>
                    <a:p>
                      <a:pPr algn="ctr"/>
                      <a:r>
                        <a:rPr lang="zh-CN" altLang="en-US" sz="1600" dirty="0"/>
                        <a:t>色泽</a:t>
                      </a:r>
                    </a:p>
                  </a:txBody>
                  <a:tcPr anchor="ctr"/>
                </a:tc>
                <a:tc>
                  <a:txBody>
                    <a:bodyPr/>
                    <a:lstStyle/>
                    <a:p>
                      <a:pPr algn="ctr"/>
                      <a:r>
                        <a:rPr lang="zh-CN" altLang="en-US" sz="1600" dirty="0"/>
                        <a:t>根蒂</a:t>
                      </a:r>
                    </a:p>
                  </a:txBody>
                  <a:tcPr anchor="ctr"/>
                </a:tc>
                <a:tc>
                  <a:txBody>
                    <a:bodyPr/>
                    <a:lstStyle/>
                    <a:p>
                      <a:pPr algn="ctr"/>
                      <a:r>
                        <a:rPr lang="zh-CN" altLang="en-US" sz="1600" dirty="0"/>
                        <a:t>敲声</a:t>
                      </a:r>
                    </a:p>
                  </a:txBody>
                  <a:tcPr anchor="ctr"/>
                </a:tc>
                <a:tc>
                  <a:txBody>
                    <a:bodyPr/>
                    <a:lstStyle/>
                    <a:p>
                      <a:pPr algn="ctr"/>
                      <a:r>
                        <a:rPr lang="zh-CN" altLang="en-US" sz="1600" dirty="0"/>
                        <a:t>纹理</a:t>
                      </a:r>
                    </a:p>
                  </a:txBody>
                  <a:tcPr anchor="ctr"/>
                </a:tc>
                <a:tc>
                  <a:txBody>
                    <a:bodyPr/>
                    <a:lstStyle/>
                    <a:p>
                      <a:pPr algn="ctr"/>
                      <a:r>
                        <a:rPr lang="zh-CN" altLang="en-US" sz="1600" dirty="0"/>
                        <a:t>脐部</a:t>
                      </a:r>
                    </a:p>
                  </a:txBody>
                  <a:tcPr anchor="ctr"/>
                </a:tc>
                <a:tc>
                  <a:txBody>
                    <a:bodyPr/>
                    <a:lstStyle/>
                    <a:p>
                      <a:pPr algn="ctr"/>
                      <a:r>
                        <a:rPr lang="zh-CN" altLang="en-US" sz="1600" dirty="0"/>
                        <a:t>触感</a:t>
                      </a:r>
                    </a:p>
                  </a:txBody>
                  <a:tcPr anchor="ctr"/>
                </a:tc>
                <a:tc>
                  <a:txBody>
                    <a:bodyPr/>
                    <a:lstStyle/>
                    <a:p>
                      <a:pPr algn="ctr"/>
                      <a:r>
                        <a:rPr lang="zh-CN" altLang="en-US" sz="1600" dirty="0"/>
                        <a:t>好瓜</a:t>
                      </a:r>
                    </a:p>
                  </a:txBody>
                  <a:tcPr anchor="ctr"/>
                </a:tc>
                <a:extLst>
                  <a:ext uri="{0D108BD9-81ED-4DB2-BD59-A6C34878D82A}">
                    <a16:rowId xmlns:a16="http://schemas.microsoft.com/office/drawing/2014/main" val="3967150278"/>
                  </a:ext>
                </a:extLst>
              </a:tr>
              <a:tr h="288000">
                <a:tc>
                  <a:txBody>
                    <a:bodyPr/>
                    <a:lstStyle/>
                    <a:p>
                      <a:pPr algn="ctr"/>
                      <a:r>
                        <a:rPr lang="en-US" altLang="zh-CN" sz="1400" dirty="0">
                          <a:solidFill>
                            <a:schemeClr val="tx1">
                              <a:lumMod val="85000"/>
                              <a:lumOff val="15000"/>
                            </a:schemeClr>
                          </a:solidFill>
                        </a:rPr>
                        <a:t>1</a:t>
                      </a:r>
                      <a:endParaRPr lang="zh-CN" altLang="en-US" sz="140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青绿</a:t>
                      </a:r>
                    </a:p>
                  </a:txBody>
                  <a:tcPr anchor="ctr"/>
                </a:tc>
                <a:tc>
                  <a:txBody>
                    <a:bodyPr/>
                    <a:lstStyle/>
                    <a:p>
                      <a:pPr algn="ctr"/>
                      <a:r>
                        <a:rPr lang="zh-CN" altLang="en-US" sz="1400" dirty="0">
                          <a:solidFill>
                            <a:schemeClr val="tx1">
                              <a:lumMod val="85000"/>
                              <a:lumOff val="15000"/>
                            </a:schemeClr>
                          </a:solidFill>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2292826428"/>
                  </a:ext>
                </a:extLst>
              </a:tr>
              <a:tr h="288000">
                <a:tc>
                  <a:txBody>
                    <a:bodyPr/>
                    <a:lstStyle/>
                    <a:p>
                      <a:pPr algn="ctr"/>
                      <a:r>
                        <a:rPr lang="en-US" altLang="zh-CN" sz="1400" dirty="0">
                          <a:solidFill>
                            <a:schemeClr val="tx1">
                              <a:lumMod val="85000"/>
                              <a:lumOff val="15000"/>
                            </a:schemeClr>
                          </a:solidFill>
                          <a:latin typeface="Times New Roman" panose="02020603050405020304" pitchFamily="18" charset="0"/>
                          <a:cs typeface="Times New Roman" panose="02020603050405020304" pitchFamily="18" charset="0"/>
                        </a:rPr>
                        <a:t>2</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乌黑</a:t>
                      </a:r>
                    </a:p>
                  </a:txBody>
                  <a:tcPr anchor="ctr"/>
                </a:tc>
                <a:tc>
                  <a:txBody>
                    <a:bodyPr/>
                    <a:lstStyle/>
                    <a:p>
                      <a:pPr algn="ctr"/>
                      <a:r>
                        <a:rPr lang="zh-CN" altLang="en-US" sz="1400" dirty="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algn="ctr"/>
                      <a:r>
                        <a:rPr lang="zh-CN" altLang="en-US" sz="1400" dirty="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是</a:t>
                      </a:r>
                    </a:p>
                  </a:txBody>
                  <a:tcPr anchor="ctr"/>
                </a:tc>
                <a:extLst>
                  <a:ext uri="{0D108BD9-81ED-4DB2-BD59-A6C34878D82A}">
                    <a16:rowId xmlns:a16="http://schemas.microsoft.com/office/drawing/2014/main" val="2569074232"/>
                  </a:ext>
                </a:extLst>
              </a:tr>
              <a:tr h="288000">
                <a:tc>
                  <a:txBody>
                    <a:bodyPr/>
                    <a:lstStyle/>
                    <a:p>
                      <a:pPr algn="ctr"/>
                      <a:r>
                        <a:rPr lang="en-US" altLang="zh-CN" sz="1400" b="0" dirty="0">
                          <a:solidFill>
                            <a:schemeClr val="tx1">
                              <a:lumMod val="85000"/>
                              <a:lumOff val="15000"/>
                            </a:schemeClr>
                          </a:solidFill>
                        </a:rPr>
                        <a:t>3</a:t>
                      </a:r>
                      <a:endParaRPr lang="zh-CN" altLang="en-US" sz="1400" b="0" dirty="0">
                        <a:solidFill>
                          <a:schemeClr val="tx1">
                            <a:lumMod val="85000"/>
                            <a:lumOff val="1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乌黑</a:t>
                      </a:r>
                    </a:p>
                  </a:txBody>
                  <a:tcPr anchor="ctr"/>
                </a:tc>
                <a:tc>
                  <a:txBody>
                    <a:bodyPr/>
                    <a:lstStyle/>
                    <a:p>
                      <a:pPr algn="ctr"/>
                      <a:r>
                        <a:rPr lang="zh-CN" altLang="en-US" sz="1400" dirty="0">
                          <a:solidFill>
                            <a:schemeClr val="tx1">
                              <a:lumMod val="85000"/>
                              <a:lumOff val="15000"/>
                            </a:schemeClr>
                          </a:solidFill>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698807388"/>
                  </a:ext>
                </a:extLst>
              </a:tr>
              <a:tr h="288000">
                <a:tc>
                  <a:txBody>
                    <a:bodyPr/>
                    <a:lstStyle/>
                    <a:p>
                      <a:pPr algn="ctr"/>
                      <a:r>
                        <a:rPr lang="en-US" altLang="zh-CN" sz="1400" dirty="0">
                          <a:solidFill>
                            <a:schemeClr val="tx1">
                              <a:lumMod val="85000"/>
                              <a:lumOff val="15000"/>
                            </a:schemeClr>
                          </a:solidFill>
                        </a:rPr>
                        <a:t>4</a:t>
                      </a:r>
                      <a:endParaRPr lang="zh-CN" altLang="en-US" sz="140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dirty="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587381805"/>
                  </a:ext>
                </a:extLst>
              </a:tr>
              <a:tr h="288000">
                <a:tc>
                  <a:txBody>
                    <a:bodyPr/>
                    <a:lstStyle/>
                    <a:p>
                      <a:pPr algn="ctr"/>
                      <a:r>
                        <a:rPr lang="en-US" altLang="zh-CN" sz="1400" dirty="0">
                          <a:solidFill>
                            <a:schemeClr val="tx1">
                              <a:lumMod val="85000"/>
                              <a:lumOff val="15000"/>
                            </a:schemeClr>
                          </a:solidFill>
                          <a:latin typeface="Times New Roman" panose="02020603050405020304" pitchFamily="18" charset="0"/>
                          <a:cs typeface="Times New Roman" panose="02020603050405020304" pitchFamily="18" charset="0"/>
                        </a:rPr>
                        <a:t>5</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浅白</a:t>
                      </a:r>
                    </a:p>
                  </a:txBody>
                  <a:tcPr anchor="ctr"/>
                </a:tc>
                <a:tc>
                  <a:txBody>
                    <a:bodyPr/>
                    <a:lstStyle/>
                    <a:p>
                      <a:pPr algn="ctr"/>
                      <a:r>
                        <a:rPr lang="zh-CN" altLang="en-US" sz="1400" dirty="0">
                          <a:solidFill>
                            <a:schemeClr val="tx1">
                              <a:lumMod val="85000"/>
                              <a:lumOff val="15000"/>
                            </a:schemeClr>
                          </a:solidFill>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是</a:t>
                      </a:r>
                    </a:p>
                  </a:txBody>
                  <a:tcPr anchor="ctr"/>
                </a:tc>
                <a:extLst>
                  <a:ext uri="{0D108BD9-81ED-4DB2-BD59-A6C34878D82A}">
                    <a16:rowId xmlns:a16="http://schemas.microsoft.com/office/drawing/2014/main" val="1310478777"/>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rPr>
                        <a:t>青绿</a:t>
                      </a: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清晰</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是</a:t>
                      </a:r>
                    </a:p>
                  </a:txBody>
                  <a:tcPr anchor="ctr"/>
                </a:tc>
                <a:extLst>
                  <a:ext uri="{0D108BD9-81ED-4DB2-BD59-A6C34878D82A}">
                    <a16:rowId xmlns:a16="http://schemas.microsoft.com/office/drawing/2014/main" val="1264739540"/>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7</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乌黑</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稍糊</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是</a:t>
                      </a:r>
                    </a:p>
                  </a:txBody>
                  <a:tcPr anchor="ctr"/>
                </a:tc>
                <a:extLst>
                  <a:ext uri="{0D108BD9-81ED-4DB2-BD59-A6C34878D82A}">
                    <a16:rowId xmlns:a16="http://schemas.microsoft.com/office/drawing/2014/main" val="4162127193"/>
                  </a:ext>
                </a:extLst>
              </a:tr>
              <a:tr h="288000">
                <a:tc>
                  <a:txBody>
                    <a:bodyPr/>
                    <a:lstStyle/>
                    <a:p>
                      <a:pPr algn="ctr"/>
                      <a:r>
                        <a:rPr lang="en-US" altLang="zh-CN" sz="1400" b="0" dirty="0">
                          <a:solidFill>
                            <a:schemeClr val="tx1">
                              <a:lumMod val="85000"/>
                              <a:lumOff val="15000"/>
                            </a:schemeClr>
                          </a:solidFill>
                        </a:rPr>
                        <a:t>8</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乌黑</a:t>
                      </a: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3879449480"/>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9</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rPr>
                        <a:t>乌黑</a:t>
                      </a: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1325565135"/>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10</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硬挺</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清脆</a:t>
                      </a:r>
                    </a:p>
                  </a:txBody>
                  <a:tcPr anchor="ctr"/>
                </a:tc>
                <a:tc>
                  <a:txBody>
                    <a:bodyPr/>
                    <a:lstStyle/>
                    <a:p>
                      <a:pPr algn="ctr"/>
                      <a:r>
                        <a:rPr lang="zh-CN" altLang="en-US" sz="1400" dirty="0">
                          <a:solidFill>
                            <a:schemeClr val="tx1">
                              <a:lumMod val="85000"/>
                              <a:lumOff val="15000"/>
                            </a:schemeClr>
                          </a:solidFill>
                        </a:rPr>
                        <a:t>清晰</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1945427607"/>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11</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浅白</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硬挺</a:t>
                      </a: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清脆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1410112147"/>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12</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浅白</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b="0" kern="1200" dirty="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dirty="0">
                          <a:solidFill>
                            <a:schemeClr val="tx1">
                              <a:lumMod val="85000"/>
                              <a:lumOff val="15000"/>
                            </a:schemeClr>
                          </a:solidFill>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3439298794"/>
                  </a:ext>
                </a:extLst>
              </a:tr>
              <a:tr h="288000">
                <a:tc>
                  <a:txBody>
                    <a:bodyPr/>
                    <a:lstStyle/>
                    <a:p>
                      <a:pPr algn="ctr"/>
                      <a:r>
                        <a:rPr lang="en-US" altLang="zh-CN" sz="1400" b="0" dirty="0">
                          <a:solidFill>
                            <a:schemeClr val="tx1">
                              <a:lumMod val="85000"/>
                              <a:lumOff val="15000"/>
                            </a:schemeClr>
                          </a:solidFill>
                        </a:rPr>
                        <a:t>13</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青绿</a:t>
                      </a:r>
                    </a:p>
                  </a:txBody>
                  <a:tcPr anchor="ctr"/>
                </a:tc>
                <a:tc>
                  <a:txBody>
                    <a:bodyPr/>
                    <a:lstStyle/>
                    <a:p>
                      <a:pPr algn="ctr"/>
                      <a:r>
                        <a:rPr lang="zh-CN" altLang="en-US" sz="1400" dirty="0">
                          <a:solidFill>
                            <a:schemeClr val="tx1">
                              <a:lumMod val="85000"/>
                              <a:lumOff val="15000"/>
                            </a:schemeClr>
                          </a:solidFill>
                        </a:rPr>
                        <a:t>稍蜷</a:t>
                      </a: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否</a:t>
                      </a:r>
                    </a:p>
                  </a:txBody>
                  <a:tcPr anchor="ctr"/>
                </a:tc>
                <a:extLst>
                  <a:ext uri="{0D108BD9-81ED-4DB2-BD59-A6C34878D82A}">
                    <a16:rowId xmlns:a16="http://schemas.microsoft.com/office/drawing/2014/main" val="905503723"/>
                  </a:ext>
                </a:extLst>
              </a:tr>
              <a:tr h="288000">
                <a:tc>
                  <a:txBody>
                    <a:bodyPr/>
                    <a:lstStyle/>
                    <a:p>
                      <a:pPr algn="ctr"/>
                      <a:r>
                        <a:rPr lang="en-US" altLang="zh-CN" sz="1400" b="0" dirty="0">
                          <a:solidFill>
                            <a:schemeClr val="tx1">
                              <a:lumMod val="85000"/>
                              <a:lumOff val="15000"/>
                            </a:schemeClr>
                          </a:solidFill>
                        </a:rPr>
                        <a:t>14</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浅白</a:t>
                      </a:r>
                    </a:p>
                  </a:txBody>
                  <a:tcPr anchor="ctr"/>
                </a:tc>
                <a:tc>
                  <a:txBody>
                    <a:bodyPr/>
                    <a:lstStyle/>
                    <a:p>
                      <a:pPr algn="ctr"/>
                      <a:r>
                        <a:rPr lang="zh-CN" altLang="en-US" sz="1400" dirty="0">
                          <a:solidFill>
                            <a:schemeClr val="tx1">
                              <a:lumMod val="85000"/>
                              <a:lumOff val="15000"/>
                            </a:schemeClr>
                          </a:solidFill>
                        </a:rPr>
                        <a:t>稍蜷</a:t>
                      </a:r>
                    </a:p>
                  </a:txBody>
                  <a:tcPr anchor="ctr"/>
                </a:tc>
                <a:tc>
                  <a:txBody>
                    <a:bodyPr/>
                    <a:lstStyle/>
                    <a:p>
                      <a:pPr algn="ctr"/>
                      <a:r>
                        <a:rPr lang="zh-CN" altLang="en-US" sz="1400" dirty="0">
                          <a:solidFill>
                            <a:schemeClr val="tx1">
                              <a:lumMod val="85000"/>
                              <a:lumOff val="15000"/>
                            </a:schemeClr>
                          </a:solidFill>
                        </a:rPr>
                        <a:t>沉闷</a:t>
                      </a:r>
                    </a:p>
                  </a:txBody>
                  <a:tcPr anchor="ctr"/>
                </a:tc>
                <a:tc>
                  <a:txBody>
                    <a:bodyPr/>
                    <a:lstStyle/>
                    <a:p>
                      <a:pPr algn="ctr"/>
                      <a:r>
                        <a:rPr lang="zh-CN" altLang="en-US" sz="1400" dirty="0">
                          <a:solidFill>
                            <a:schemeClr val="tx1">
                              <a:lumMod val="85000"/>
                              <a:lumOff val="15000"/>
                            </a:schemeClr>
                          </a:solidFill>
                        </a:rPr>
                        <a:t>稍糊</a:t>
                      </a: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否</a:t>
                      </a:r>
                    </a:p>
                  </a:txBody>
                  <a:tcPr anchor="ctr"/>
                </a:tc>
                <a:extLst>
                  <a:ext uri="{0D108BD9-81ED-4DB2-BD59-A6C34878D82A}">
                    <a16:rowId xmlns:a16="http://schemas.microsoft.com/office/drawing/2014/main" val="71188032"/>
                  </a:ext>
                </a:extLst>
              </a:tr>
              <a:tr h="288000">
                <a:tc>
                  <a:txBody>
                    <a:bodyPr/>
                    <a:lstStyle/>
                    <a:p>
                      <a:pPr algn="ctr"/>
                      <a:r>
                        <a:rPr lang="en-US" altLang="zh-CN" sz="1400" b="0" dirty="0">
                          <a:solidFill>
                            <a:schemeClr val="tx1">
                              <a:lumMod val="85000"/>
                              <a:lumOff val="15000"/>
                            </a:schemeClr>
                          </a:solidFill>
                        </a:rPr>
                        <a:t>15</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乌黑</a:t>
                      </a:r>
                    </a:p>
                  </a:txBody>
                  <a:tcPr anchor="ctr"/>
                </a:tc>
                <a:tc>
                  <a:txBody>
                    <a:bodyPr/>
                    <a:lstStyle/>
                    <a:p>
                      <a:pPr algn="ctr"/>
                      <a:r>
                        <a:rPr lang="zh-CN" altLang="en-US" sz="1400" dirty="0">
                          <a:solidFill>
                            <a:schemeClr val="tx1">
                              <a:lumMod val="85000"/>
                              <a:lumOff val="15000"/>
                            </a:schemeClr>
                          </a:solidFill>
                        </a:rPr>
                        <a:t>稍蜷</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软粘</a:t>
                      </a:r>
                    </a:p>
                  </a:txBody>
                  <a:tcPr anchor="ctr"/>
                </a:tc>
                <a:tc>
                  <a:txBody>
                    <a:bodyPr/>
                    <a:lstStyle/>
                    <a:p>
                      <a:pPr algn="ctr"/>
                      <a:r>
                        <a:rPr lang="zh-CN" altLang="en-US" sz="1400" dirty="0">
                          <a:solidFill>
                            <a:schemeClr val="tx1">
                              <a:lumMod val="85000"/>
                              <a:lumOff val="15000"/>
                            </a:schemeClr>
                          </a:solidFill>
                        </a:rPr>
                        <a:t>否</a:t>
                      </a:r>
                    </a:p>
                  </a:txBody>
                  <a:tcPr anchor="ctr"/>
                </a:tc>
                <a:extLst>
                  <a:ext uri="{0D108BD9-81ED-4DB2-BD59-A6C34878D82A}">
                    <a16:rowId xmlns:a16="http://schemas.microsoft.com/office/drawing/2014/main" val="4091896805"/>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浅白</a:t>
                      </a:r>
                    </a:p>
                  </a:txBody>
                  <a:tcPr anchor="ctr"/>
                </a:tc>
                <a:tc>
                  <a:txBody>
                    <a:bodyPr/>
                    <a:lstStyle/>
                    <a:p>
                      <a:pPr algn="ctr"/>
                      <a:r>
                        <a:rPr lang="zh-CN" altLang="en-US" sz="1400" dirty="0">
                          <a:solidFill>
                            <a:schemeClr val="tx1">
                              <a:lumMod val="85000"/>
                              <a:lumOff val="15000"/>
                            </a:schemeClr>
                          </a:solidFill>
                        </a:rPr>
                        <a:t>蜷缩</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dirty="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2795255387"/>
                  </a:ext>
                </a:extLst>
              </a:tr>
              <a:tr h="288000">
                <a:tc>
                  <a:txBody>
                    <a:bodyPr/>
                    <a:lstStyle/>
                    <a:p>
                      <a:pPr algn="ctr"/>
                      <a:r>
                        <a:rPr lang="en-US" altLang="zh-CN" sz="1400" b="0" dirty="0">
                          <a:solidFill>
                            <a:schemeClr val="tx1">
                              <a:lumMod val="75000"/>
                              <a:lumOff val="25000"/>
                            </a:schemeClr>
                          </a:solidFill>
                        </a:rPr>
                        <a:t>17</a:t>
                      </a:r>
                      <a:endParaRPr lang="zh-CN" altLang="en-US" sz="1400" b="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青绿</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蜷缩</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75000"/>
                              <a:lumOff val="25000"/>
                            </a:schemeClr>
                          </a:solidFill>
                        </a:rPr>
                        <a:t>沉闷</a:t>
                      </a:r>
                    </a:p>
                  </a:txBody>
                  <a:tcPr anchor="ctr"/>
                </a:tc>
                <a:tc>
                  <a:txBody>
                    <a:bodyPr/>
                    <a:lstStyle/>
                    <a:p>
                      <a:pPr algn="ctr"/>
                      <a:r>
                        <a:rPr lang="zh-CN" altLang="en-US" sz="1400" dirty="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75000"/>
                              <a:lumOff val="25000"/>
                            </a:schemeClr>
                          </a:solidFill>
                        </a:rPr>
                        <a:t>否</a:t>
                      </a:r>
                    </a:p>
                  </a:txBody>
                  <a:tcPr anchor="ctr"/>
                </a:tc>
                <a:extLst>
                  <a:ext uri="{0D108BD9-81ED-4DB2-BD59-A6C34878D82A}">
                    <a16:rowId xmlns:a16="http://schemas.microsoft.com/office/drawing/2014/main" val="2566412728"/>
                  </a:ext>
                </a:extLst>
              </a:tr>
            </a:tbl>
          </a:graphicData>
        </a:graphic>
      </p:graphicFrame>
      <p:sp>
        <p:nvSpPr>
          <p:cNvPr id="7" name="文本框 6"/>
          <p:cNvSpPr txBox="1"/>
          <p:nvPr/>
        </p:nvSpPr>
        <p:spPr>
          <a:xfrm>
            <a:off x="863992" y="3111910"/>
            <a:ext cx="1425597" cy="646331"/>
          </a:xfrm>
          <a:prstGeom prst="rect">
            <a:avLst/>
          </a:prstGeom>
          <a:noFill/>
        </p:spPr>
        <p:txBody>
          <a:bodyPr wrap="square" rtlCol="0">
            <a:spAutoFit/>
          </a:bodyPr>
          <a:lstStyle/>
          <a:p>
            <a:r>
              <a:rPr lang="zh-CN" altLang="en-US" dirty="0"/>
              <a:t>西瓜数据集</a:t>
            </a:r>
            <a:r>
              <a:rPr lang="en-US" altLang="zh-CN" dirty="0"/>
              <a:t>3.0</a:t>
            </a:r>
            <a:endParaRPr lang="zh-CN" altLang="en-US" dirty="0"/>
          </a:p>
        </p:txBody>
      </p:sp>
    </p:spTree>
    <p:extLst>
      <p:ext uri="{BB962C8B-B14F-4D97-AF65-F5344CB8AC3E}">
        <p14:creationId xmlns:p14="http://schemas.microsoft.com/office/powerpoint/2010/main" val="14594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33089" y="856989"/>
                <a:ext cx="4063100" cy="21478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𝑃</m:t>
                          </m:r>
                        </m:e>
                      </m:acc>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sub>
                              </m:sSub>
                            </m:e>
                          </m:d>
                          <m:r>
                            <a:rPr lang="en-US" altLang="zh-CN" sz="2400" b="0" i="1" smtClean="0">
                              <a:latin typeface="Cambria Math" panose="02040503050406030204" pitchFamily="18" charset="0"/>
                            </a:rPr>
                            <m:t>+1</m:t>
                          </m:r>
                        </m:num>
                        <m:den>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𝑖</m:t>
                              </m:r>
                            </m:sub>
                          </m:sSub>
                        </m:den>
                      </m:f>
                    </m:oMath>
                  </m:oMathPara>
                </a14:m>
                <a:endParaRPr lang="en-US" altLang="zh-CN" sz="2400" b="0" dirty="0"/>
              </a:p>
              <a:p>
                <a:pPr/>
                <a14:m>
                  <m:oMathPara xmlns:m="http://schemas.openxmlformats.org/officeDocument/2006/math">
                    <m:oMathParaPr>
                      <m:jc m:val="left"/>
                    </m:oMathParaPr>
                    <m:oMath xmlns:m="http://schemas.openxmlformats.org/officeDocument/2006/math">
                      <m:acc>
                        <m:accPr>
                          <m:chr m:val="̂"/>
                          <m:ctrlPr>
                            <a:rPr lang="zh-CN" altLang="en-US" sz="2400" i="1">
                              <a:latin typeface="Cambria Math" panose="02040503050406030204" pitchFamily="18" charset="0"/>
                            </a:rPr>
                          </m:ctrlPr>
                        </m:accPr>
                        <m:e>
                          <m:r>
                            <a:rPr lang="en-US" altLang="zh-CN" sz="2400" i="1">
                              <a:latin typeface="Cambria Math" panose="02040503050406030204" pitchFamily="18" charset="0"/>
                            </a:rPr>
                            <m:t>𝑃</m:t>
                          </m:r>
                        </m:e>
                      </m:acc>
                      <m:d>
                        <m:dPr>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sub>
                          </m:sSub>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 </m:t>
                                  </m:r>
                                </m:sub>
                              </m:sSub>
                            </m:e>
                          </m:d>
                          <m:r>
                            <a:rPr lang="en-US" altLang="zh-CN" sz="2400" i="1">
                              <a:latin typeface="Cambria Math" panose="02040503050406030204" pitchFamily="18" charset="0"/>
                            </a:rPr>
                            <m:t>+1</m:t>
                          </m:r>
                        </m:num>
                        <m:den>
                          <m:d>
                            <m:dPr>
                              <m:begChr m:val="|"/>
                              <m:endChr m:val="|"/>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b="0" i="1" smtClean="0">
                                  <a:latin typeface="Cambria Math" panose="02040503050406030204" pitchFamily="18" charset="0"/>
                                </a:rPr>
                                <m:t>𝑗</m:t>
                              </m:r>
                            </m:sub>
                          </m:sSub>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733089" y="856989"/>
                <a:ext cx="4063100" cy="2147832"/>
              </a:xfrm>
              <a:prstGeom prst="rect">
                <a:avLst/>
              </a:prstGeom>
              <a:blipFill>
                <a:blip r:embed="rId2"/>
                <a:stretch>
                  <a:fillRect/>
                </a:stretch>
              </a:blipFill>
            </p:spPr>
            <p:txBody>
              <a:bodyPr/>
              <a:lstStyle/>
              <a:p>
                <a:r>
                  <a:rPr lang="zh-CN" altLang="en-US">
                    <a:noFill/>
                  </a:rPr>
                  <a:t> </a:t>
                </a:r>
              </a:p>
            </p:txBody>
          </p:sp>
        </mc:Fallback>
      </mc:AlternateContent>
      <p:sp>
        <p:nvSpPr>
          <p:cNvPr id="8" name="矩形 7"/>
          <p:cNvSpPr/>
          <p:nvPr/>
        </p:nvSpPr>
        <p:spPr>
          <a:xfrm>
            <a:off x="587829" y="3270787"/>
            <a:ext cx="8020594" cy="2903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658026" y="3393060"/>
                <a:ext cx="4525064" cy="28600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en-US" altLang="zh-CN" i="1">
                                  <a:latin typeface="Cambria Math" panose="02040503050406030204" pitchFamily="18" charset="0"/>
                                </a:rPr>
                                <m:t>𝑃</m:t>
                              </m:r>
                            </m:e>
                          </m:acc>
                        </m:e>
                        <m:sub>
                          <m:r>
                            <a:rPr lang="zh-CN" altLang="en-US" b="0" i="1" smtClean="0">
                              <a:latin typeface="Cambria Math" panose="02040503050406030204" pitchFamily="18" charset="0"/>
                            </a:rPr>
                            <m:t>是</m:t>
                          </m:r>
                          <m:r>
                            <a:rPr lang="en-US" altLang="zh-CN" b="0" i="1" smtClean="0">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b="0" i="1" smtClean="0">
                              <a:latin typeface="Cambria Math" panose="02040503050406030204" pitchFamily="18" charset="0"/>
                            </a:rPr>
                          </m:ctrlPr>
                        </m:dPr>
                        <m:e>
                          <m:r>
                            <a:rPr lang="zh-CN" altLang="en-US" i="1" dirty="0" smtClean="0">
                              <a:latin typeface="Cambria Math" panose="02040503050406030204" pitchFamily="18" charset="0"/>
                            </a:rPr>
                            <m:t>好瓜</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是</m:t>
                          </m:r>
                          <m:r>
                            <a:rPr lang="en-US" altLang="zh-CN" b="0" i="1" dirty="0" smtClean="0">
                              <a:latin typeface="Cambria Math" panose="02040503050406030204" pitchFamily="18" charset="0"/>
                            </a:rPr>
                            <m:t>,</m:t>
                          </m:r>
                          <m:r>
                            <a:rPr lang="zh-CN" altLang="en-US" i="1" dirty="0">
                              <a:latin typeface="Cambria Math" panose="02040503050406030204" pitchFamily="18" charset="0"/>
                            </a:rPr>
                            <m:t>敲声</m:t>
                          </m:r>
                          <m:r>
                            <a:rPr lang="en-US" altLang="zh-CN" b="0" i="1" dirty="0" smtClean="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b="0" dirty="0"/>
              </a:p>
              <a:p>
                <a:pPr/>
                <a14:m>
                  <m:oMathPara xmlns:m="http://schemas.openxmlformats.org/officeDocument/2006/math">
                    <m:oMathParaPr>
                      <m:jc m:val="left"/>
                    </m:oMathParaPr>
                    <m:oMath xmlns:m="http://schemas.openxmlformats.org/officeDocument/2006/math">
                      <m:r>
                        <a:rPr lang="en-US" altLang="zh-CN" sz="2000" b="0" i="0" dirty="0" smtClean="0">
                          <a:latin typeface="Cambria Math" panose="02040503050406030204" pitchFamily="18" charset="0"/>
                        </a:rPr>
                        <m:t>                   </m:t>
                      </m:r>
                      <m:r>
                        <a:rPr lang="en-US" altLang="zh-CN" sz="2000" dirty="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6+1</m:t>
                          </m:r>
                        </m:num>
                        <m:den>
                          <m:r>
                            <a:rPr lang="en-US" altLang="zh-CN" sz="2000" b="0" i="1" dirty="0" smtClean="0">
                              <a:latin typeface="Cambria Math" panose="02040503050406030204" pitchFamily="18" charset="0"/>
                            </a:rPr>
                            <m:t>17+3</m:t>
                          </m:r>
                        </m:den>
                      </m:f>
                      <m:r>
                        <a:rPr lang="en-US" altLang="zh-CN" sz="2000" b="0" i="1" dirty="0" smtClean="0">
                          <a:latin typeface="Cambria Math" panose="02040503050406030204" pitchFamily="18" charset="0"/>
                        </a:rPr>
                        <m:t>=0.350</m:t>
                      </m:r>
                    </m:oMath>
                  </m:oMathPara>
                </a14:m>
                <a:endParaRPr lang="en-US" altLang="zh-CN" sz="2000" b="0" dirty="0"/>
              </a:p>
              <a:p>
                <a:endParaRPr lang="en-US" altLang="zh-C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i="1">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i="1">
                              <a:latin typeface="Cambria Math" panose="02040503050406030204" pitchFamily="18" charset="0"/>
                            </a:rPr>
                          </m:ctrlPr>
                        </m:dPr>
                        <m:e>
                          <m:r>
                            <a:rPr lang="zh-CN" altLang="en-US" i="1" smtClean="0">
                              <a:latin typeface="Cambria Math" panose="02040503050406030204" pitchFamily="18" charset="0"/>
                            </a:rPr>
                            <m:t>脐部</m:t>
                          </m:r>
                          <m:r>
                            <a:rPr lang="en-US" altLang="zh-CN" b="0" i="1" smtClean="0">
                              <a:latin typeface="Cambria Math" panose="02040503050406030204" pitchFamily="18" charset="0"/>
                            </a:rPr>
                            <m:t>=</m:t>
                          </m:r>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dirty="0">
                              <a:latin typeface="Cambria Math" panose="02040503050406030204" pitchFamily="18" charset="0"/>
                            </a:rPr>
                            <m:t>好瓜</m:t>
                          </m:r>
                          <m:r>
                            <a:rPr lang="en-US" altLang="zh-CN" i="1" dirty="0">
                              <a:latin typeface="Cambria Math" panose="02040503050406030204" pitchFamily="18" charset="0"/>
                            </a:rPr>
                            <m:t>=</m:t>
                          </m:r>
                          <m:r>
                            <a:rPr lang="zh-CN" altLang="en-US" i="1" dirty="0">
                              <a:latin typeface="Cambria Math" panose="02040503050406030204" pitchFamily="18" charset="0"/>
                            </a:rPr>
                            <m:t>是</m:t>
                          </m:r>
                          <m:r>
                            <a:rPr lang="en-US" altLang="zh-CN" i="1" dirty="0">
                              <a:latin typeface="Cambria Math" panose="02040503050406030204" pitchFamily="18" charset="0"/>
                            </a:rPr>
                            <m:t>,</m:t>
                          </m:r>
                          <m:r>
                            <a:rPr lang="zh-CN" altLang="en-US" i="1" dirty="0">
                              <a:latin typeface="Cambria Math" panose="02040503050406030204" pitchFamily="18" charset="0"/>
                            </a:rPr>
                            <m:t>敲声</m:t>
                          </m:r>
                          <m:r>
                            <a:rPr lang="en-US" altLang="zh-CN" i="1" dirty="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dirty="0"/>
              </a:p>
              <a:p>
                <a:pPr/>
                <a14:m>
                  <m:oMathPara xmlns:m="http://schemas.openxmlformats.org/officeDocument/2006/math">
                    <m:oMathParaPr>
                      <m:jc m:val="left"/>
                    </m:oMathParaPr>
                    <m:oMath xmlns:m="http://schemas.openxmlformats.org/officeDocument/2006/math">
                      <m:r>
                        <a:rPr lang="en-US" altLang="zh-CN" sz="2000" dirty="0">
                          <a:latin typeface="Cambria Math" panose="02040503050406030204" pitchFamily="18" charset="0"/>
                        </a:rPr>
                        <m:t>                   =</m:t>
                      </m:r>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3</m:t>
                          </m:r>
                          <m:r>
                            <a:rPr lang="en-US" altLang="zh-CN" sz="2000" i="1" dirty="0">
                              <a:latin typeface="Cambria Math" panose="02040503050406030204" pitchFamily="18" charset="0"/>
                            </a:rPr>
                            <m:t>+1</m:t>
                          </m:r>
                        </m:num>
                        <m:den>
                          <m:r>
                            <a:rPr lang="en-US" altLang="zh-CN" sz="2000" b="0" i="1" dirty="0" smtClean="0">
                              <a:latin typeface="Cambria Math" panose="02040503050406030204" pitchFamily="18" charset="0"/>
                            </a:rPr>
                            <m:t>6</m:t>
                          </m:r>
                          <m:r>
                            <a:rPr lang="en-US" altLang="zh-CN" sz="2000" i="1" dirty="0">
                              <a:latin typeface="Cambria Math" panose="02040503050406030204" pitchFamily="18" charset="0"/>
                            </a:rPr>
                            <m:t>+3</m:t>
                          </m:r>
                        </m:den>
                      </m:f>
                      <m:r>
                        <a:rPr lang="en-US" altLang="zh-CN" sz="2000" i="1" dirty="0">
                          <a:latin typeface="Cambria Math" panose="02040503050406030204" pitchFamily="18" charset="0"/>
                        </a:rPr>
                        <m:t>=0.</m:t>
                      </m:r>
                      <m:r>
                        <a:rPr lang="en-US" altLang="zh-CN" sz="2000" b="0" i="1" dirty="0" smtClean="0">
                          <a:latin typeface="Cambria Math" panose="02040503050406030204" pitchFamily="18" charset="0"/>
                        </a:rPr>
                        <m:t>444</m:t>
                      </m:r>
                    </m:oMath>
                  </m:oMathPara>
                </a14:m>
                <a:endParaRPr lang="en-US" altLang="zh-CN" sz="2000" dirty="0"/>
              </a:p>
              <a:p>
                <a:endParaRPr lang="zh-CN" altLang="en-US" sz="2000" dirty="0"/>
              </a:p>
            </p:txBody>
          </p:sp>
        </mc:Choice>
        <mc:Fallback xmlns="">
          <p:sp>
            <p:nvSpPr>
              <p:cNvPr id="9" name="文本框 8"/>
              <p:cNvSpPr txBox="1">
                <a:spLocks noRot="1" noChangeAspect="1" noMove="1" noResize="1" noEditPoints="1" noAdjustHandles="1" noChangeArrowheads="1" noChangeShapeType="1" noTextEdit="1"/>
              </p:cNvSpPr>
              <p:nvPr/>
            </p:nvSpPr>
            <p:spPr>
              <a:xfrm>
                <a:off x="658026" y="3393060"/>
                <a:ext cx="4525064" cy="286001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F17F62E7-4514-4B80-A277-C8819DD626BE}"/>
                  </a:ext>
                </a:extLst>
              </p:cNvPr>
              <p:cNvSpPr/>
              <p:nvPr/>
            </p:nvSpPr>
            <p:spPr>
              <a:xfrm>
                <a:off x="4914415" y="4590791"/>
                <a:ext cx="2130648" cy="465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青绿</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0" name="矩形 9">
                <a:extLst>
                  <a:ext uri="{FF2B5EF4-FFF2-40B4-BE49-F238E27FC236}">
                    <a16:creationId xmlns:a16="http://schemas.microsoft.com/office/drawing/2014/main" id="{F17F62E7-4514-4B80-A277-C8819DD626BE}"/>
                  </a:ext>
                </a:extLst>
              </p:cNvPr>
              <p:cNvSpPr>
                <a:spLocks noRot="1" noChangeAspect="1" noMove="1" noResize="1" noEditPoints="1" noAdjustHandles="1" noChangeArrowheads="1" noChangeShapeType="1" noTextEdit="1"/>
              </p:cNvSpPr>
              <p:nvPr/>
            </p:nvSpPr>
            <p:spPr>
              <a:xfrm>
                <a:off x="4914415" y="4590791"/>
                <a:ext cx="2130648" cy="465448"/>
              </a:xfrm>
              <a:prstGeom prst="rect">
                <a:avLst/>
              </a:prstGeom>
              <a:blipFill>
                <a:blip r:embed="rId4"/>
                <a:stretch>
                  <a:fillRect b="-11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FF102DEE-DAAF-4747-85B0-D678D4E8661D}"/>
                  </a:ext>
                </a:extLst>
              </p:cNvPr>
              <p:cNvSpPr/>
              <p:nvPr/>
            </p:nvSpPr>
            <p:spPr>
              <a:xfrm>
                <a:off x="4914415" y="5114085"/>
                <a:ext cx="2130648" cy="465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蜷缩</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1" name="矩形 10">
                <a:extLst>
                  <a:ext uri="{FF2B5EF4-FFF2-40B4-BE49-F238E27FC236}">
                    <a16:creationId xmlns:a16="http://schemas.microsoft.com/office/drawing/2014/main" id="{FF102DEE-DAAF-4747-85B0-D678D4E8661D}"/>
                  </a:ext>
                </a:extLst>
              </p:cNvPr>
              <p:cNvSpPr>
                <a:spLocks noRot="1" noChangeAspect="1" noMove="1" noResize="1" noEditPoints="1" noAdjustHandles="1" noChangeArrowheads="1" noChangeShapeType="1" noTextEdit="1"/>
              </p:cNvSpPr>
              <p:nvPr/>
            </p:nvSpPr>
            <p:spPr>
              <a:xfrm>
                <a:off x="4914415" y="5114085"/>
                <a:ext cx="2130648" cy="465448"/>
              </a:xfrm>
              <a:prstGeom prst="rect">
                <a:avLst/>
              </a:prstGeom>
              <a:blipFill>
                <a:blip r:embed="rId5"/>
                <a:stretch>
                  <a:fillRect b="-10526"/>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84F32AC2-A86C-4A5A-8311-28E361606025}"/>
              </a:ext>
            </a:extLst>
          </p:cNvPr>
          <p:cNvSpPr txBox="1"/>
          <p:nvPr/>
        </p:nvSpPr>
        <p:spPr>
          <a:xfrm>
            <a:off x="4914415" y="1278467"/>
            <a:ext cx="3694008" cy="707886"/>
          </a:xfrm>
          <a:prstGeom prst="rect">
            <a:avLst/>
          </a:prstGeom>
          <a:noFill/>
        </p:spPr>
        <p:txBody>
          <a:bodyPr wrap="square" rtlCol="0">
            <a:spAutoFit/>
          </a:bodyPr>
          <a:lstStyle/>
          <a:p>
            <a:r>
              <a:rPr lang="en-US" altLang="zh-CN" sz="2000" dirty="0"/>
              <a:t>Test</a:t>
            </a:r>
            <a:r>
              <a:rPr lang="zh-CN" altLang="en-US" sz="2000" dirty="0"/>
              <a:t> </a:t>
            </a:r>
            <a:r>
              <a:rPr lang="en-US" altLang="zh-CN" sz="2000" dirty="0"/>
              <a:t>sample:</a:t>
            </a:r>
          </a:p>
          <a:p>
            <a:r>
              <a:rPr lang="en-US" altLang="zh-CN" sz="2000" dirty="0">
                <a:solidFill>
                  <a:srgbClr val="FF0000"/>
                </a:solidFill>
              </a:rPr>
              <a:t>(</a:t>
            </a:r>
            <a:r>
              <a:rPr lang="zh-CN" altLang="en-US" sz="2000" dirty="0">
                <a:solidFill>
                  <a:srgbClr val="FF0000"/>
                </a:solidFill>
              </a:rPr>
              <a:t>青绿</a:t>
            </a:r>
            <a:r>
              <a:rPr lang="en-US" altLang="zh-CN" sz="2000" dirty="0">
                <a:solidFill>
                  <a:srgbClr val="FF0000"/>
                </a:solidFill>
              </a:rPr>
              <a:t>,</a:t>
            </a:r>
            <a:r>
              <a:rPr lang="zh-CN" altLang="en-US" sz="2000" dirty="0">
                <a:solidFill>
                  <a:srgbClr val="FF0000"/>
                </a:solidFill>
              </a:rPr>
              <a:t>蜷缩</a:t>
            </a:r>
            <a:r>
              <a:rPr lang="en-US" altLang="zh-CN" sz="2000" dirty="0">
                <a:solidFill>
                  <a:srgbClr val="FF0000"/>
                </a:solidFill>
              </a:rPr>
              <a:t>,</a:t>
            </a:r>
            <a:r>
              <a:rPr lang="zh-CN" altLang="en-US" sz="2000" dirty="0">
                <a:solidFill>
                  <a:srgbClr val="FF0000"/>
                </a:solidFill>
              </a:rPr>
              <a:t>浊响</a:t>
            </a:r>
            <a:r>
              <a:rPr lang="en-US" altLang="zh-CN" sz="2000" dirty="0">
                <a:solidFill>
                  <a:srgbClr val="FF0000"/>
                </a:solidFill>
              </a:rPr>
              <a:t>,</a:t>
            </a:r>
            <a:r>
              <a:rPr lang="zh-CN" altLang="en-US" sz="2000" dirty="0">
                <a:solidFill>
                  <a:srgbClr val="FF0000"/>
                </a:solidFill>
              </a:rPr>
              <a:t>清晰</a:t>
            </a:r>
            <a:r>
              <a:rPr lang="en-US" altLang="zh-CN" sz="2000" dirty="0">
                <a:solidFill>
                  <a:srgbClr val="FF0000"/>
                </a:solidFill>
              </a:rPr>
              <a:t>,</a:t>
            </a:r>
            <a:r>
              <a:rPr lang="zh-CN" altLang="en-US" sz="2000" dirty="0">
                <a:solidFill>
                  <a:srgbClr val="FF0000"/>
                </a:solidFill>
              </a:rPr>
              <a:t>凹陷</a:t>
            </a:r>
            <a:r>
              <a:rPr lang="en-US" altLang="zh-CN" sz="2000" dirty="0">
                <a:solidFill>
                  <a:srgbClr val="FF0000"/>
                </a:solidFill>
              </a:rPr>
              <a:t>,</a:t>
            </a:r>
            <a:r>
              <a:rPr lang="zh-CN" altLang="en-US" sz="2000" dirty="0">
                <a:solidFill>
                  <a:srgbClr val="FF0000"/>
                </a:solidFill>
              </a:rPr>
              <a:t>硬滑</a:t>
            </a:r>
            <a:r>
              <a:rPr lang="en-US" altLang="zh-CN" sz="2000" dirty="0">
                <a:solidFill>
                  <a:srgbClr val="FF0000"/>
                </a:solidFill>
              </a:rPr>
              <a:t>)</a:t>
            </a:r>
            <a:endParaRPr lang="zh-CN" altLang="en-US" sz="2000" dirty="0">
              <a:solidFill>
                <a:srgbClr val="FF0000"/>
              </a:solidFill>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78D68134-26E9-4CC2-9D55-96E5AFF18D91}"/>
                  </a:ext>
                </a:extLst>
              </p:cNvPr>
              <p:cNvSpPr/>
              <p:nvPr/>
            </p:nvSpPr>
            <p:spPr>
              <a:xfrm>
                <a:off x="4914415" y="5642695"/>
                <a:ext cx="2130648" cy="465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清晰</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3" name="矩形 12">
                <a:extLst>
                  <a:ext uri="{FF2B5EF4-FFF2-40B4-BE49-F238E27FC236}">
                    <a16:creationId xmlns:a16="http://schemas.microsoft.com/office/drawing/2014/main" id="{78D68134-26E9-4CC2-9D55-96E5AFF18D91}"/>
                  </a:ext>
                </a:extLst>
              </p:cNvPr>
              <p:cNvSpPr>
                <a:spLocks noRot="1" noChangeAspect="1" noMove="1" noResize="1" noEditPoints="1" noAdjustHandles="1" noChangeArrowheads="1" noChangeShapeType="1" noTextEdit="1"/>
              </p:cNvSpPr>
              <p:nvPr/>
            </p:nvSpPr>
            <p:spPr>
              <a:xfrm>
                <a:off x="4914415" y="5642695"/>
                <a:ext cx="2130648" cy="465448"/>
              </a:xfrm>
              <a:prstGeom prst="rect">
                <a:avLst/>
              </a:prstGeom>
              <a:blipFill>
                <a:blip r:embed="rId6"/>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A9EF9D31-0454-42B2-81BF-EBB2E542D8A2}"/>
                  </a:ext>
                </a:extLst>
              </p:cNvPr>
              <p:cNvSpPr/>
              <p:nvPr/>
            </p:nvSpPr>
            <p:spPr>
              <a:xfrm>
                <a:off x="4914415" y="4046960"/>
                <a:ext cx="2130648" cy="464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硬滑</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4" name="矩形 13">
                <a:extLst>
                  <a:ext uri="{FF2B5EF4-FFF2-40B4-BE49-F238E27FC236}">
                    <a16:creationId xmlns:a16="http://schemas.microsoft.com/office/drawing/2014/main" id="{A9EF9D31-0454-42B2-81BF-EBB2E542D8A2}"/>
                  </a:ext>
                </a:extLst>
              </p:cNvPr>
              <p:cNvSpPr>
                <a:spLocks noRot="1" noChangeAspect="1" noMove="1" noResize="1" noEditPoints="1" noAdjustHandles="1" noChangeArrowheads="1" noChangeShapeType="1" noTextEdit="1"/>
              </p:cNvSpPr>
              <p:nvPr/>
            </p:nvSpPr>
            <p:spPr>
              <a:xfrm>
                <a:off x="4914415" y="4046960"/>
                <a:ext cx="2130648" cy="464551"/>
              </a:xfrm>
              <a:prstGeom prst="rect">
                <a:avLst/>
              </a:prstGeom>
              <a:blipFill>
                <a:blip r:embed="rId7"/>
                <a:stretch>
                  <a:fillRect b="-105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646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Do cross-validation to determine the </a:t>
                </a:r>
                <a:r>
                  <a:rPr lang="en-US" altLang="zh-CN" dirty="0" err="1"/>
                  <a:t>superparent</a:t>
                </a:r>
                <a:r>
                  <a:rPr lang="en-US" altLang="zh-CN" dirty="0"/>
                  <a:t> attribute</a:t>
                </a:r>
              </a:p>
              <a:p>
                <a:r>
                  <a:rPr lang="en-US" altLang="zh-CN" dirty="0"/>
                  <a:t>Cross Validation</a:t>
                </a:r>
              </a:p>
              <a:p>
                <a:r>
                  <a:rPr lang="en-US" altLang="zh-CN" dirty="0"/>
                  <a:t>1. Split data into “training” set and “validation” set</a:t>
                </a:r>
              </a:p>
              <a:p>
                <a:r>
                  <a:rPr lang="en-US" altLang="zh-CN" dirty="0"/>
                  <a:t>2. For a range of priors,</a:t>
                </a:r>
              </a:p>
              <a:p>
                <a:pPr lvl="1"/>
                <a:r>
                  <a:rPr lang="en-US" altLang="zh-CN" dirty="0"/>
                  <a:t>Train: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training set</a:t>
                </a:r>
              </a:p>
              <a:p>
                <a:pPr lvl="1"/>
                <a:r>
                  <a:rPr lang="en-US" altLang="zh-CN" dirty="0"/>
                  <a:t>Cross-validate: evaluate performance on validation set by evaluating the likelihood of the validation data under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just found</a:t>
                </a:r>
              </a:p>
              <a:p>
                <a:r>
                  <a:rPr lang="en-US" altLang="zh-CN" dirty="0"/>
                  <a:t>3. Choose prior with highest validation score</a:t>
                </a:r>
              </a:p>
              <a:p>
                <a:pPr lvl="1"/>
                <a:r>
                  <a:rPr lang="en-US" altLang="zh-CN" dirty="0"/>
                  <a:t>For this prior,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a:t>
                </a:r>
                <a:r>
                  <a:rPr lang="en-US" altLang="zh-CN" dirty="0" err="1"/>
                  <a:t>training+validation</a:t>
                </a:r>
                <a:r>
                  <a:rPr lang="en-US" altLang="zh-CN" dirty="0"/>
                  <a:t>) set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70613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An ensemble of </a:t>
                </a:r>
                <a14:m>
                  <m:oMath xmlns:m="http://schemas.openxmlformats.org/officeDocument/2006/math">
                    <m:r>
                      <a:rPr lang="en-US" altLang="zh-CN" i="1" dirty="0" smtClean="0">
                        <a:latin typeface="Cambria Math" panose="02040503050406030204" pitchFamily="18" charset="0"/>
                      </a:rPr>
                      <m:t>𝑘</m:t>
                    </m:r>
                  </m:oMath>
                </a14:m>
                <a:r>
                  <a:rPr lang="en-US" altLang="zh-CN" dirty="0"/>
                  <a:t> SPODEs corresponding to the </a:t>
                </a:r>
                <a:r>
                  <a:rPr lang="en-US" altLang="zh-CN" dirty="0" err="1"/>
                  <a:t>superparents</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i="1" dirty="0" smtClean="0">
                                <a:latin typeface="Cambria Math" panose="02040503050406030204" pitchFamily="18" charset="0"/>
                              </a:rPr>
                              <m:t>1</m:t>
                            </m:r>
                          </m:sub>
                        </m:sSub>
                      </m:sub>
                    </m:sSub>
                    <m:r>
                      <a:rPr lang="en-US" altLang="zh-CN" b="0" i="0"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𝑘</m:t>
                            </m:r>
                          </m:sub>
                        </m:sSub>
                      </m:sub>
                    </m:sSub>
                  </m:oMath>
                </a14:m>
                <a:r>
                  <a:rPr lang="en-US" altLang="zh-CN" dirty="0"/>
                  <a:t> estimate the class probability by averaging their results as follows. </a:t>
                </a:r>
              </a:p>
              <a:p>
                <a:endParaRPr lang="en-US" altLang="zh-CN" dirty="0"/>
              </a:p>
              <a:p>
                <a:endParaRPr lang="en-US" altLang="zh-CN" dirty="0"/>
              </a:p>
              <a:p>
                <a:endParaRPr lang="en-US" altLang="zh-CN" dirty="0"/>
              </a:p>
              <a:p>
                <a:r>
                  <a:rPr lang="en-US" altLang="zh-CN" dirty="0"/>
                  <a:t>Average One-Dependent Estimator (AODE) performs classification by aggregating the predictions of multiple ODE.</a:t>
                </a:r>
              </a:p>
              <a:p>
                <a:r>
                  <a:rPr lang="en-US" altLang="zh-CN" dirty="0"/>
                  <a:t>AODE uses an ensemble of all SPODEs except for those who have less than 30 training instances.</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44574" y="2168332"/>
                <a:ext cx="6050887" cy="851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𝑘</m:t>
                              </m:r>
                            </m:sup>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𝑗</m:t>
                                      </m:r>
                                      <m:r>
                                        <a:rPr lang="en-US" altLang="zh-CN" sz="2400" i="1">
                                          <a:latin typeface="Cambria Math" panose="02040503050406030204" pitchFamily="18" charset="0"/>
                                        </a:rPr>
                                        <m:t>=1</m:t>
                                      </m:r>
                                    </m:sub>
                                    <m:sup>
                                      <m:r>
                                        <a:rPr lang="en-US" altLang="zh-CN" sz="2400" b="0" i="1" smtClean="0">
                                          <a:latin typeface="Cambria Math" panose="02040503050406030204" pitchFamily="18" charset="0"/>
                                        </a:rPr>
                                        <m:t>𝑑</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𝑗</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e>
                                  </m:nary>
                                </m:e>
                              </m:d>
                            </m:e>
                          </m:nary>
                        </m:num>
                        <m:den>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44574" y="2168332"/>
                <a:ext cx="6050887" cy="85151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014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Tree augmented naïve Bayes (TAN) relaxes the naive Bayes attribute independence assumption by employing a tree structure, in which each attribute only depends on the class and one other attribute. A maximum weighted spanning tree that maximizes the likelihood of the training data is used to perform classification.</a:t>
            </a:r>
            <a:endParaRPr lang="zh-CN" altLang="en-US" dirty="0"/>
          </a:p>
          <a:p>
            <a:r>
              <a:rPr lang="en-US" altLang="zh-CN" dirty="0"/>
              <a:t>In addition to the Naïve Bayes arcs (class to feature), we are permitted a directed tree among the features</a:t>
            </a:r>
          </a:p>
          <a:p>
            <a:r>
              <a:rPr lang="en-US" altLang="zh-CN" dirty="0"/>
              <a:t>Given this restriction, there exists a polynomial-time algorithm to find the maximum likelihood structure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13" name="Picture 2" descr="https://img-blog.csdnimg.cn/2019072915545034.PNG?x-oss-process=image/watermark,type_ZmFuZ3poZW5naGVpdGk,shadow_10,text_aHR0cHM6Ly9ibG9nLmNzZG4ubmV0L2xpdWVyaW4=,size_16,color_FFFFFF,t_7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3854" t="10475" r="3940" b="29370"/>
          <a:stretch/>
        </p:blipFill>
        <p:spPr bwMode="auto">
          <a:xfrm>
            <a:off x="6072235" y="4419359"/>
            <a:ext cx="2706218" cy="19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0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A spanning tree of a graph is a subgraph that contains all the vertices and is generally represented as a tree.</a:t>
            </a:r>
          </a:p>
          <a:p>
            <a:r>
              <a:rPr lang="en-US" altLang="zh-CN" dirty="0"/>
              <a:t>A graph may have many spanning trees.</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1392400" y="2030602"/>
            <a:ext cx="5859584" cy="4362314"/>
          </a:xfrm>
          <a:prstGeom prst="rect">
            <a:avLst/>
          </a:prstGeom>
        </p:spPr>
      </p:pic>
    </p:spTree>
    <p:extLst>
      <p:ext uri="{BB962C8B-B14F-4D97-AF65-F5344CB8AC3E}">
        <p14:creationId xmlns:p14="http://schemas.microsoft.com/office/powerpoint/2010/main" val="94792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maximum cost of the spanning tree is the highest cost obtained among the costs computed for all spanning trees obtained from the graph. </a:t>
                </a:r>
              </a:p>
              <a:p>
                <a:r>
                  <a:rPr lang="en-US" altLang="zh-CN" dirty="0"/>
                  <a:t>If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r>
                      <a:rPr lang="en-US" altLang="zh-CN" i="1" dirty="0" err="1"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err="1" smtClean="0">
                            <a:latin typeface="Cambria Math" panose="02040503050406030204" pitchFamily="18" charset="0"/>
                          </a:rPr>
                          <m:t>𝑡</m:t>
                        </m:r>
                      </m:e>
                      <m:sub>
                        <m:r>
                          <a:rPr lang="en-US" altLang="zh-CN" i="1" dirty="0" err="1" smtClean="0">
                            <a:latin typeface="Cambria Math" panose="02040503050406030204" pitchFamily="18" charset="0"/>
                          </a:rPr>
                          <m:t>𝑘</m:t>
                        </m:r>
                      </m:sub>
                    </m:sSub>
                  </m:oMath>
                </a14:m>
                <a:r>
                  <a:rPr lang="en-US" altLang="zh-CN" dirty="0"/>
                  <a:t> are the spanning trees associated with a given graph </a:t>
                </a:r>
                <a14:m>
                  <m:oMath xmlns:m="http://schemas.openxmlformats.org/officeDocument/2006/math">
                    <m:r>
                      <a:rPr lang="en-US" altLang="zh-CN" i="1" dirty="0" smtClean="0">
                        <a:latin typeface="Cambria Math" panose="02040503050406030204" pitchFamily="18" charset="0"/>
                      </a:rPr>
                      <m:t>𝐺</m:t>
                    </m:r>
                  </m:oMath>
                </a14:m>
                <a:r>
                  <a:rPr lang="en-US" altLang="zh-CN" dirty="0"/>
                  <a:t> and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𝑐</m:t>
                        </m:r>
                      </m:e>
                      <m:sub>
                        <m:r>
                          <a:rPr lang="en-US" altLang="zh-CN" i="1" dirty="0" err="1">
                            <a:latin typeface="Cambria Math" panose="02040503050406030204" pitchFamily="18" charset="0"/>
                          </a:rPr>
                          <m:t>𝑘</m:t>
                        </m:r>
                      </m:sub>
                    </m:sSub>
                  </m:oMath>
                </a14:m>
                <a:r>
                  <a:rPr lang="en-US" altLang="zh-CN" dirty="0"/>
                  <a:t> are the costs associated with the spanning tree’s, then maximum spanning tree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𝑚𝑎𝑥</m:t>
                        </m:r>
                      </m:sub>
                    </m:sSub>
                  </m:oMath>
                </a14:m>
                <a:r>
                  <a:rPr lang="en-US" altLang="zh-CN" dirty="0"/>
                  <a:t>  is the spanning tree corresponding to </a:t>
                </a:r>
                <a14:m>
                  <m:oMath xmlns:m="http://schemas.openxmlformats.org/officeDocument/2006/math">
                    <m:func>
                      <m:funcPr>
                        <m:ctrlPr>
                          <a:rPr lang="en-US" altLang="zh-CN" i="1" dirty="0" smtClean="0">
                            <a:latin typeface="Cambria Math" panose="02040503050406030204" pitchFamily="18" charset="0"/>
                          </a:rPr>
                        </m:ctrlPr>
                      </m:funcPr>
                      <m:fName>
                        <m:r>
                          <m:rPr>
                            <m:sty m:val="p"/>
                          </m:rPr>
                          <a:rPr lang="en-US" altLang="zh-CN" i="0" dirty="0" smtClean="0">
                            <a:latin typeface="Cambria Math" panose="02040503050406030204" pitchFamily="18" charset="0"/>
                          </a:rPr>
                          <m:t>max</m:t>
                        </m:r>
                      </m:fName>
                      <m:e>
                        <m:nary>
                          <m:naryPr>
                            <m:chr m:val="∑"/>
                            <m:ctrlPr>
                              <a:rPr lang="en-US" altLang="zh-CN" b="0" i="1" dirty="0" smtClean="0">
                                <a:latin typeface="Cambria Math" panose="02040503050406030204" pitchFamily="18" charset="0"/>
                              </a:rPr>
                            </m:ctrlPr>
                          </m:naryPr>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𝑘</m:t>
                            </m:r>
                          </m:sup>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𝑐</m:t>
                                </m:r>
                              </m:e>
                              <m:sub>
                                <m:r>
                                  <a:rPr lang="en-US" altLang="zh-CN" b="0" i="1" dirty="0" smtClean="0">
                                    <a:latin typeface="Cambria Math" panose="02040503050406030204" pitchFamily="18" charset="0"/>
                                  </a:rPr>
                                  <m:t>𝑘</m:t>
                                </m:r>
                              </m:sub>
                            </m:sSub>
                          </m:e>
                        </m:nary>
                      </m:e>
                    </m:func>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60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96745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err="1"/>
              <a:t>Kruskal’s</a:t>
            </a:r>
            <a:r>
              <a:rPr lang="en-US" altLang="zh-CN" dirty="0"/>
              <a:t> algorithm is a greedy algorithm which is used to design minimum/maximum spanning tree in a connected graph. </a:t>
            </a:r>
          </a:p>
          <a:p>
            <a:r>
              <a:rPr lang="en-US" altLang="zh-CN" dirty="0"/>
              <a:t>Other algorithms: Prim’s algorithm, </a:t>
            </a:r>
            <a:r>
              <a:rPr lang="en-US" altLang="zh-CN" dirty="0" err="1"/>
              <a:t>Boravka’s</a:t>
            </a:r>
            <a:r>
              <a:rPr lang="en-US" altLang="zh-CN" dirty="0"/>
              <a:t> algorithm, </a:t>
            </a:r>
            <a:r>
              <a:rPr lang="en-US" altLang="zh-CN" dirty="0" err="1"/>
              <a:t>Dijkstra’s</a:t>
            </a:r>
            <a:r>
              <a:rPr lang="en-US" altLang="zh-CN" dirty="0"/>
              <a:t> algorithm</a:t>
            </a:r>
            <a:endParaRPr lang="zh-CN" altLang="en-US" dirty="0"/>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3729361" y="2396465"/>
            <a:ext cx="5304762" cy="3904762"/>
          </a:xfrm>
          <a:prstGeom prst="rect">
            <a:avLst/>
          </a:prstGeom>
        </p:spPr>
      </p:pic>
    </p:spTree>
    <p:extLst>
      <p:ext uri="{BB962C8B-B14F-4D97-AF65-F5344CB8AC3E}">
        <p14:creationId xmlns:p14="http://schemas.microsoft.com/office/powerpoint/2010/main" val="200608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8" y="856989"/>
                <a:ext cx="8556171" cy="5444238"/>
              </a:xfrm>
            </p:spPr>
            <p:txBody>
              <a:bodyPr/>
              <a:lstStyle/>
              <a:p>
                <a:pPr>
                  <a:lnSpc>
                    <a:spcPct val="110000"/>
                  </a:lnSpc>
                </a:pPr>
                <a:r>
                  <a:rPr lang="en-US" altLang="en-US" dirty="0"/>
                  <a:t>Prior, conditional and joint probability for random variables</a:t>
                </a:r>
              </a:p>
              <a:p>
                <a:pPr lvl="1">
                  <a:lnSpc>
                    <a:spcPct val="120000"/>
                  </a:lnSpc>
                </a:pPr>
                <a:r>
                  <a:rPr lang="en-US" altLang="en-US" dirty="0"/>
                  <a:t>Prior probability: </a:t>
                </a:r>
                <a14:m>
                  <m:oMath xmlns:m="http://schemas.openxmlformats.org/officeDocument/2006/math">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oMath>
                </a14:m>
                <a:endParaRPr lang="en-US" altLang="en-US" dirty="0"/>
              </a:p>
              <a:p>
                <a:pPr lvl="1">
                  <a:lnSpc>
                    <a:spcPct val="120000"/>
                  </a:lnSpc>
                </a:pPr>
                <a:r>
                  <a:rPr lang="en-US" altLang="en-US" dirty="0"/>
                  <a:t>Conditional probability: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oMath>
                </a14:m>
                <a:endParaRPr lang="en-US" altLang="en-US" dirty="0"/>
              </a:p>
              <a:p>
                <a:pPr lvl="1">
                  <a:lnSpc>
                    <a:spcPct val="110000"/>
                  </a:lnSpc>
                </a:pPr>
                <a:r>
                  <a:rPr lang="en-US" altLang="en-US" dirty="0"/>
                  <a:t>Joint probability: </a:t>
                </a:r>
                <a14:m>
                  <m:oMath xmlns:m="http://schemas.openxmlformats.org/officeDocument/2006/math">
                    <m:r>
                      <a:rPr lang="en-US" altLang="en-US" b="1" i="1" smtClean="0">
                        <a:latin typeface="Cambria Math" panose="02040503050406030204" pitchFamily="18" charset="0"/>
                      </a:rPr>
                      <m:t>𝒙</m:t>
                    </m:r>
                    <m:r>
                      <a:rPr lang="en-US" altLang="en-US" b="0" i="1" smtClean="0">
                        <a:latin typeface="Cambria Math" panose="02040503050406030204" pitchFamily="18" charset="0"/>
                      </a:rPr>
                      <m:t>=</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Relationship: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Independence: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i="1">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sz="2800" dirty="0"/>
              </a:p>
              <a:p>
                <a:r>
                  <a:rPr lang="en-US" altLang="en-US" dirty="0"/>
                  <a:t>Bayesian Rule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8" y="856989"/>
                <a:ext cx="8556171" cy="5444238"/>
              </a:xfrm>
              <a:blipFill>
                <a:blip r:embed="rId2"/>
                <a:stretch>
                  <a:fillRect l="-1068" t="-560" r="-10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mc:AlternateContent xmlns:mc="http://schemas.openxmlformats.org/markup-compatibility/2006" xmlns:a14="http://schemas.microsoft.com/office/drawing/2010/main">
        <mc:Choice Requires="a14">
          <p:sp>
            <p:nvSpPr>
              <p:cNvPr id="12" name="文本框 11"/>
              <p:cNvSpPr txBox="1"/>
              <p:nvPr/>
            </p:nvSpPr>
            <p:spPr>
              <a:xfrm>
                <a:off x="732418" y="4321278"/>
                <a:ext cx="2828210"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e>
                          <m:r>
                            <a:rPr lang="en-US" sz="2400" b="1" i="1" smtClean="0">
                              <a:latin typeface="Cambria Math" panose="02040503050406030204" pitchFamily="18" charset="0"/>
                            </a:rPr>
                            <m:t>𝒙</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e>
                              <m:r>
                                <a:rPr lang="en-US" sz="2400" b="0" i="1" smtClean="0">
                                  <a:latin typeface="Cambria Math" panose="02040503050406030204" pitchFamily="18" charset="0"/>
                                </a:rPr>
                                <m:t>𝑐</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32418" y="4321278"/>
                <a:ext cx="2828210" cy="768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3949993" y="4321278"/>
                <a:ext cx="4445896" cy="698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𝑃𝑜𝑠𝑡𝑒𝑟𝑖𝑜𝑟</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𝐿𝑖𝑘𝑒𝑙𝑦h𝑜𝑜𝑑</m:t>
                          </m:r>
                          <m:r>
                            <a:rPr lang="en-US" sz="2400" b="0" i="1" smtClean="0">
                              <a:latin typeface="Cambria Math" panose="02040503050406030204" pitchFamily="18" charset="0"/>
                            </a:rPr>
                            <m:t>×</m:t>
                          </m:r>
                          <m:r>
                            <a:rPr lang="en-US" sz="2400" b="0" i="1" smtClean="0">
                              <a:latin typeface="Cambria Math" panose="02040503050406030204" pitchFamily="18" charset="0"/>
                            </a:rPr>
                            <m:t>𝑃𝑟𝑖𝑜𝑟</m:t>
                          </m:r>
                        </m:num>
                        <m:den>
                          <m:r>
                            <a:rPr lang="en-US" sz="2400" b="0" i="1" smtClean="0">
                              <a:latin typeface="Cambria Math" panose="02040503050406030204" pitchFamily="18" charset="0"/>
                            </a:rPr>
                            <m:t>𝐸𝑣𝑖𝑑𝑒𝑛𝑐𝑒</m:t>
                          </m:r>
                        </m:den>
                      </m:f>
                    </m:oMath>
                  </m:oMathPara>
                </a14:m>
                <a:endParaRPr 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949993" y="4321278"/>
                <a:ext cx="4445896" cy="698846"/>
              </a:xfrm>
              <a:prstGeom prst="rect">
                <a:avLst/>
              </a:prstGeom>
              <a:blipFill>
                <a:blip r:embed="rId4"/>
                <a:stretch>
                  <a:fillRect/>
                </a:stretch>
              </a:blipFill>
            </p:spPr>
            <p:txBody>
              <a:bodyPr/>
              <a:lstStyle/>
              <a:p>
                <a:r>
                  <a:rPr lang="en-US">
                    <a:noFill/>
                  </a:rPr>
                  <a:t> </a:t>
                </a:r>
              </a:p>
            </p:txBody>
          </p:sp>
        </mc:Fallback>
      </mc:AlternateContent>
      <p:grpSp>
        <p:nvGrpSpPr>
          <p:cNvPr id="14" name="Group 22"/>
          <p:cNvGrpSpPr>
            <a:grpSpLocks/>
          </p:cNvGrpSpPr>
          <p:nvPr/>
        </p:nvGrpSpPr>
        <p:grpSpPr bwMode="auto">
          <a:xfrm>
            <a:off x="9016" y="5005373"/>
            <a:ext cx="1752600" cy="858837"/>
            <a:chOff x="393700" y="6219031"/>
            <a:chExt cx="1752600" cy="857310"/>
          </a:xfrm>
        </p:grpSpPr>
        <p:cxnSp>
          <p:nvCxnSpPr>
            <p:cNvPr id="15" name="Straight Arrow Connector 15"/>
            <p:cNvCxnSpPr>
              <a:cxnSpLocks noChangeShapeType="1"/>
            </p:cNvCxnSpPr>
            <p:nvPr/>
          </p:nvCxnSpPr>
          <p:spPr bwMode="auto">
            <a:xfrm flipV="1">
              <a:off x="1231900" y="6219031"/>
              <a:ext cx="457200" cy="457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6"/>
            <p:cNvSpPr txBox="1">
              <a:spLocks noChangeArrowheads="1"/>
            </p:cNvSpPr>
            <p:nvPr/>
          </p:nvSpPr>
          <p:spPr bwMode="auto">
            <a:xfrm>
              <a:off x="393700" y="6676231"/>
              <a:ext cx="1752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Discriminative</a:t>
              </a:r>
              <a:r>
                <a:rPr lang="en-GB" altLang="en-US" sz="2000" dirty="0"/>
                <a:t> </a:t>
              </a:r>
            </a:p>
          </p:txBody>
        </p:sp>
      </p:grpSp>
      <p:grpSp>
        <p:nvGrpSpPr>
          <p:cNvPr id="17" name="Group 23"/>
          <p:cNvGrpSpPr>
            <a:grpSpLocks/>
          </p:cNvGrpSpPr>
          <p:nvPr/>
        </p:nvGrpSpPr>
        <p:grpSpPr bwMode="auto">
          <a:xfrm>
            <a:off x="2710211" y="4628911"/>
            <a:ext cx="1676400" cy="1239837"/>
            <a:chOff x="3594100" y="5914231"/>
            <a:chExt cx="1676400" cy="1238310"/>
          </a:xfrm>
        </p:grpSpPr>
        <p:cxnSp>
          <p:nvCxnSpPr>
            <p:cNvPr id="18" name="Straight Arrow Connector 20"/>
            <p:cNvCxnSpPr>
              <a:cxnSpLocks noChangeShapeType="1"/>
            </p:cNvCxnSpPr>
            <p:nvPr/>
          </p:nvCxnSpPr>
          <p:spPr bwMode="auto">
            <a:xfrm flipH="1" flipV="1">
              <a:off x="3594100" y="5914231"/>
              <a:ext cx="914400" cy="838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TextBox 21"/>
            <p:cNvSpPr txBox="1">
              <a:spLocks noChangeArrowheads="1"/>
            </p:cNvSpPr>
            <p:nvPr/>
          </p:nvSpPr>
          <p:spPr bwMode="auto">
            <a:xfrm>
              <a:off x="3898900" y="6752431"/>
              <a:ext cx="1371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Generative</a:t>
              </a:r>
              <a:r>
                <a:rPr lang="en-GB" altLang="en-US" sz="2000" dirty="0"/>
                <a:t> </a:t>
              </a:r>
            </a:p>
          </p:txBody>
        </p:sp>
      </p:grpSp>
    </p:spTree>
    <p:extLst>
      <p:ext uri="{BB962C8B-B14F-4D97-AF65-F5344CB8AC3E}">
        <p14:creationId xmlns:p14="http://schemas.microsoft.com/office/powerpoint/2010/main" val="7239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335454" cy="5764529"/>
              </a:xfrm>
            </p:spPr>
            <p:txBody>
              <a:bodyPr>
                <a:noAutofit/>
              </a:bodyPr>
              <a:lstStyle/>
              <a:p>
                <a:r>
                  <a:rPr lang="en-US" altLang="zh-CN" dirty="0"/>
                  <a:t>TAN learning algorithm (Chow-Liu algorithm)</a:t>
                </a:r>
              </a:p>
              <a:p>
                <a:pPr marL="536575" lvl="1" indent="-336550">
                  <a:buFont typeface="+mj-lt"/>
                  <a:buAutoNum type="arabicPeriod"/>
                </a:pPr>
                <a:r>
                  <a:rPr lang="en-US" altLang="zh-CN" dirty="0"/>
                  <a:t>From the given distribution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m:t>
                    </m:r>
                  </m:oMath>
                </a14:m>
                <a:r>
                  <a:rPr lang="en-US" altLang="zh-CN" dirty="0"/>
                  <a:t>, compute the joint distribution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a:t> for all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oMath>
                </a14:m>
                <a:endParaRPr lang="en-US" altLang="zh-CN" dirty="0"/>
              </a:p>
              <a:p>
                <a:pPr marL="536575" lvl="1" indent="-336550">
                  <a:buFont typeface="+mj-lt"/>
                  <a:buAutoNum type="arabicPeriod"/>
                </a:pPr>
                <a:r>
                  <a:rPr lang="en-US" altLang="zh-CN" dirty="0"/>
                  <a:t>Using the pairwise distributions from step 1, compute the mutual information conditional </a:t>
                </a:r>
                <a14:m>
                  <m:oMath xmlns:m="http://schemas.openxmlformats.org/officeDocument/2006/math">
                    <m:r>
                      <a:rPr lang="en-US" altLang="zh-CN" i="1">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a:t> for each pair of nodes and assign it as the weight to the corresponding edge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i="1">
                        <a:latin typeface="Cambria Math" panose="02040503050406030204" pitchFamily="18" charset="0"/>
                      </a:rPr>
                      <m:t>)</m:t>
                    </m:r>
                  </m:oMath>
                </a14:m>
                <a:endParaRPr lang="en-US" altLang="zh-CN" dirty="0"/>
              </a:p>
              <a:p>
                <a:pPr marL="536575" lvl="1" indent="-336550">
                  <a:buFont typeface="+mj-lt"/>
                  <a:buAutoNum type="arabicPeriod"/>
                </a:pPr>
                <a:endParaRPr lang="en-US" altLang="zh-CN" sz="2400" dirty="0"/>
              </a:p>
              <a:p>
                <a:pPr marL="536575" lvl="1" indent="-336550">
                  <a:buFont typeface="+mj-lt"/>
                  <a:buAutoNum type="arabicPeriod"/>
                </a:pPr>
                <a:endParaRPr lang="en-US" altLang="zh-CN" dirty="0"/>
              </a:p>
              <a:p>
                <a:pPr marL="536575" lvl="1" indent="-336550">
                  <a:buFont typeface="+mj-lt"/>
                  <a:buAutoNum type="arabicPeriod"/>
                </a:pPr>
                <a:r>
                  <a:rPr lang="en-US" altLang="zh-CN" dirty="0"/>
                  <a:t>Compute the maximum-weight spanning tree (MSWT): </a:t>
                </a:r>
              </a:p>
              <a:p>
                <a:pPr marL="725805" lvl="2" indent="-342900">
                  <a:buFont typeface="+mj-lt"/>
                  <a:buAutoNum type="alphaLcPeriod"/>
                </a:pPr>
                <a:r>
                  <a:rPr lang="en-US" altLang="zh-CN" dirty="0"/>
                  <a:t>Start from the empty tree over </a:t>
                </a:r>
                <a14:m>
                  <m:oMath xmlns:m="http://schemas.openxmlformats.org/officeDocument/2006/math">
                    <m:r>
                      <a:rPr lang="en-US" altLang="zh-CN" i="1" dirty="0" smtClean="0">
                        <a:latin typeface="Cambria Math" panose="02040503050406030204" pitchFamily="18" charset="0"/>
                      </a:rPr>
                      <m:t>𝑛</m:t>
                    </m:r>
                  </m:oMath>
                </a14:m>
                <a:r>
                  <a:rPr lang="en-US" altLang="zh-CN" dirty="0"/>
                  <a:t> variables</a:t>
                </a:r>
              </a:p>
              <a:p>
                <a:pPr marL="725805" lvl="2" indent="-342900">
                  <a:buFont typeface="+mj-lt"/>
                  <a:buAutoNum type="alphaLcPeriod"/>
                </a:pPr>
                <a:r>
                  <a:rPr lang="en-US" altLang="zh-CN" dirty="0"/>
                  <a:t>Insert the two largest-weight edges</a:t>
                </a:r>
              </a:p>
              <a:p>
                <a:pPr marL="725805" lvl="2" indent="-342900">
                  <a:buFont typeface="+mj-lt"/>
                  <a:buAutoNum type="alphaLcPeriod"/>
                </a:pPr>
                <a:r>
                  <a:rPr lang="en-US" altLang="zh-CN" dirty="0"/>
                  <a:t>Find the next largest-weight edge and add it to the tree if no cycle is formed; otherwise, discard the edge and repeat this step.</a:t>
                </a:r>
              </a:p>
              <a:p>
                <a:pPr marL="725805" lvl="2" indent="-342900">
                  <a:buFont typeface="+mj-lt"/>
                  <a:buAutoNum type="alphaLcPeriod"/>
                </a:pPr>
                <a:r>
                  <a:rPr lang="en-US" altLang="zh-CN" dirty="0"/>
                  <a:t>Repeat step (c) until </a:t>
                </a:r>
                <a14:m>
                  <m:oMath xmlns:m="http://schemas.openxmlformats.org/officeDocument/2006/math">
                    <m:r>
                      <a:rPr lang="en-US" altLang="zh-CN" i="1" dirty="0" smtClean="0">
                        <a:latin typeface="Cambria Math" panose="02040503050406030204" pitchFamily="18" charset="0"/>
                      </a:rPr>
                      <m:t>𝑛</m:t>
                    </m:r>
                    <m:r>
                      <a:rPr lang="en-US" altLang="zh-CN" i="1" dirty="0" smtClean="0">
                        <a:latin typeface="Cambria Math" panose="02040503050406030204" pitchFamily="18" charset="0"/>
                      </a:rPr>
                      <m:t>−1</m:t>
                    </m:r>
                  </m:oMath>
                </a14:m>
                <a:r>
                  <a:rPr lang="en-US" altLang="zh-CN" dirty="0"/>
                  <a:t> edges have been selected (a tree is constructed).</a:t>
                </a:r>
              </a:p>
              <a:p>
                <a:pPr marL="536575" lvl="1" indent="-336550">
                  <a:buFont typeface="+mj-lt"/>
                  <a:buAutoNum type="arabicPeriod"/>
                </a:pPr>
                <a:r>
                  <a:rPr lang="en-US" altLang="zh-CN" dirty="0"/>
                  <a:t>Select an arbitrary root node, and direct the edges outwards from the root</a:t>
                </a:r>
              </a:p>
              <a:p>
                <a:pPr marL="536575" lvl="1" indent="-336550">
                  <a:buFont typeface="+mj-lt"/>
                  <a:buAutoNum type="arabicPeriod"/>
                </a:pPr>
                <a:r>
                  <a:rPr lang="en-US" altLang="zh-CN" dirty="0"/>
                  <a:t>Tree approximation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 </m:t>
                    </m:r>
                  </m:oMath>
                </a14:m>
                <a:r>
                  <a:rPr lang="en-US" altLang="zh-CN" dirty="0"/>
                  <a:t>can be computed as a projection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 </m:t>
                    </m:r>
                  </m:oMath>
                </a14:m>
                <a:r>
                  <a:rPr lang="en-US" altLang="zh-CN" dirty="0"/>
                  <a:t>on the resulting directed tree (using the product-form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m:t>
                    </m:r>
                  </m:oMath>
                </a14:m>
                <a:r>
                  <a:rPr lang="en-US" altLang="zh-CN" dirty="0"/>
                  <a:t>).</a:t>
                </a:r>
              </a:p>
              <a:p>
                <a:pPr lvl="1"/>
                <a:endParaRPr lang="zh-CN" altLang="en-US"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335454" cy="5764529"/>
              </a:xfrm>
              <a:blipFill>
                <a:blip r:embed="rId3"/>
                <a:stretch>
                  <a:fillRect l="-1096" t="-1481" r="-87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961672" y="2756632"/>
                <a:ext cx="5479129" cy="820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𝑌</m:t>
                          </m:r>
                        </m:e>
                      </m:d>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𝑖</m:t>
                              </m:r>
                            </m:sub>
                          </m:sSub>
                          <m:r>
                            <m:rPr>
                              <m:brk m:alnAt="7"/>
                            </m:rP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𝑗</m:t>
                              </m:r>
                            </m:sub>
                          </m:sSub>
                          <m:r>
                            <m:rPr>
                              <m:brk m:alnAt="7"/>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𝑌</m:t>
                          </m:r>
                        </m:sub>
                        <m:sup/>
                        <m:e>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𝑐</m:t>
                              </m:r>
                            </m:e>
                          </m:d>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e>
                                      <m:r>
                                        <a:rPr lang="en-US" altLang="zh-CN" sz="2000" b="0" i="1" smtClean="0">
                                          <a:latin typeface="Cambria Math" panose="02040503050406030204" pitchFamily="18" charset="0"/>
                                        </a:rPr>
                                        <m:t>𝑐</m:t>
                                      </m:r>
                                    </m:e>
                                  </m:d>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den>
                              </m:f>
                            </m:e>
                          </m:func>
                        </m:e>
                      </m:nary>
                    </m:oMath>
                  </m:oMathPara>
                </a14:m>
                <a:endParaRPr lang="zh-CN" alt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961672" y="2756632"/>
                <a:ext cx="5479129" cy="82099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595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This algorithm determines the best tree that links all the variables, using a mutual information measurement or the BIC score variation when two variables become linked</a:t>
            </a:r>
          </a:p>
          <a:p>
            <a:r>
              <a:rPr lang="en-US" altLang="zh-CN" dirty="0"/>
              <a:t>The aim is to find an optimal solution, but in a space limited to trees</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图片 6"/>
          <p:cNvPicPr>
            <a:picLocks noChangeAspect="1"/>
          </p:cNvPicPr>
          <p:nvPr/>
        </p:nvPicPr>
        <p:blipFill>
          <a:blip r:embed="rId2"/>
          <a:stretch>
            <a:fillRect/>
          </a:stretch>
        </p:blipFill>
        <p:spPr>
          <a:xfrm>
            <a:off x="345745" y="2744879"/>
            <a:ext cx="8504762" cy="3228571"/>
          </a:xfrm>
          <a:prstGeom prst="rect">
            <a:avLst/>
          </a:prstGeom>
        </p:spPr>
      </p:pic>
    </p:spTree>
    <p:extLst>
      <p:ext uri="{BB962C8B-B14F-4D97-AF65-F5344CB8AC3E}">
        <p14:creationId xmlns:p14="http://schemas.microsoft.com/office/powerpoint/2010/main" val="1994037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11266" name="Picture 2" descr="http://ai.stanford.edu/~moises/tutorial/img166.GIF"/>
          <p:cNvPicPr>
            <a:picLocks noChangeAspect="1" noChangeArrowheads="1"/>
          </p:cNvPicPr>
          <p:nvPr/>
        </p:nvPicPr>
        <p:blipFill rotWithShape="1">
          <a:blip r:embed="rId2">
            <a:extLst>
              <a:ext uri="{28A0092B-C50C-407E-A947-70E740481C1C}">
                <a14:useLocalDpi xmlns:a14="http://schemas.microsoft.com/office/drawing/2010/main" val="0"/>
              </a:ext>
            </a:extLst>
          </a:blip>
          <a:srcRect l="6322" t="6142"/>
          <a:stretch/>
        </p:blipFill>
        <p:spPr bwMode="auto">
          <a:xfrm>
            <a:off x="441434" y="961696"/>
            <a:ext cx="5353704" cy="402298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6520192"/>
            <a:ext cx="6946790" cy="369332"/>
          </a:xfrm>
          <a:prstGeom prst="rect">
            <a:avLst/>
          </a:prstGeom>
        </p:spPr>
        <p:txBody>
          <a:bodyPr wrap="square">
            <a:spAutoFit/>
          </a:bodyPr>
          <a:lstStyle/>
          <a:p>
            <a:r>
              <a:rPr lang="en-US" altLang="zh-CN" dirty="0"/>
              <a:t>(Slide comes from http://ai.stanford.edu/~moises/tutorial/img166.GIF)</a:t>
            </a:r>
            <a:endParaRPr lang="zh-CN" altLang="en-US" dirty="0"/>
          </a:p>
        </p:txBody>
      </p:sp>
      <p:pic>
        <p:nvPicPr>
          <p:cNvPr id="8" name="Picture 2" descr="http://ai.stanford.edu/~moises/tutorial/img167.GIF"/>
          <p:cNvPicPr>
            <a:picLocks noChangeAspect="1" noChangeArrowheads="1"/>
          </p:cNvPicPr>
          <p:nvPr/>
        </p:nvPicPr>
        <p:blipFill rotWithShape="1">
          <a:blip r:embed="rId3">
            <a:extLst>
              <a:ext uri="{28A0092B-C50C-407E-A947-70E740481C1C}">
                <a14:useLocalDpi xmlns:a14="http://schemas.microsoft.com/office/drawing/2010/main" val="0"/>
              </a:ext>
            </a:extLst>
          </a:blip>
          <a:srcRect l="6695" t="6089"/>
          <a:stretch/>
        </p:blipFill>
        <p:spPr bwMode="auto">
          <a:xfrm>
            <a:off x="3783724" y="2617076"/>
            <a:ext cx="5332390" cy="402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Bayesian network (or belief network) uses Directed Acyclic Graph (DAG) to illustrate dependencies between attributes, and uses Conditional Probability Table (CPT) to describe the joint distribution of all attributes</a:t>
                </a:r>
              </a:p>
              <a:p>
                <a:r>
                  <a:rPr lang="en-US" altLang="zh-CN" dirty="0"/>
                  <a:t>What are BNs useful for?</a:t>
                </a:r>
              </a:p>
              <a:p>
                <a:pPr lvl="1"/>
                <a:r>
                  <a:rPr lang="en-US" altLang="zh-CN" dirty="0"/>
                  <a:t>Diagnosis: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err="1">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smtClean="0">
                        <a:latin typeface="Cambria Math" panose="02040503050406030204" pitchFamily="18" charset="0"/>
                      </a:rPr>
                      <m:t>)=?</m:t>
                    </m:r>
                  </m:oMath>
                </a14:m>
                <a:endParaRPr lang="en-US" altLang="zh-CN" dirty="0"/>
              </a:p>
              <a:p>
                <a:pPr lvl="1"/>
                <a:r>
                  <a:rPr lang="en-US" altLang="zh-CN" dirty="0"/>
                  <a:t>Prediction: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err="1">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smtClean="0">
                        <a:latin typeface="Cambria Math" panose="02040503050406030204" pitchFamily="18" charset="0"/>
                      </a:rPr>
                      <m:t>)=?</m:t>
                    </m:r>
                  </m:oMath>
                </a14:m>
                <a:endParaRPr lang="en-US" altLang="zh-CN" dirty="0"/>
              </a:p>
              <a:p>
                <a:pPr lvl="1"/>
                <a:r>
                  <a:rPr lang="en-US" altLang="zh-CN" dirty="0"/>
                  <a:t>Classification: </a:t>
                </a:r>
                <a14:m>
                  <m:oMath xmlns:m="http://schemas.openxmlformats.org/officeDocument/2006/math">
                    <m:limLow>
                      <m:limLowPr>
                        <m:ctrlPr>
                          <a:rPr lang="en-US" altLang="zh-CN" b="0" i="1" dirty="0" smtClean="0">
                            <a:latin typeface="Cambria Math" panose="02040503050406030204" pitchFamily="18" charset="0"/>
                          </a:rPr>
                        </m:ctrlPr>
                      </m:limLowPr>
                      <m:e>
                        <m:r>
                          <m:rPr>
                            <m:sty m:val="p"/>
                          </m:rPr>
                          <a:rPr lang="en-US" altLang="zh-CN" i="0" dirty="0" smtClean="0">
                            <a:latin typeface="Cambria Math" panose="02040503050406030204" pitchFamily="18" charset="0"/>
                          </a:rPr>
                          <m:t>max</m:t>
                        </m:r>
                      </m:e>
                      <m:lim>
                        <m:r>
                          <a:rPr lang="en-US" altLang="zh-CN" b="0" i="1" dirty="0" smtClean="0">
                            <a:latin typeface="Cambria Math" panose="02040503050406030204" pitchFamily="18" charset="0"/>
                          </a:rPr>
                          <m:t>𝑐𝑙𝑎𝑠𝑠</m:t>
                        </m:r>
                      </m:lim>
                    </m:limLow>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𝑐𝑙𝑎𝑠𝑠</m:t>
                    </m:r>
                    <m:r>
                      <a:rPr lang="en-US" altLang="zh-CN" i="1" dirty="0" err="1">
                        <a:latin typeface="Cambria Math" panose="02040503050406030204" pitchFamily="18" charset="0"/>
                      </a:rPr>
                      <m:t>|</m:t>
                    </m:r>
                    <m:r>
                      <a:rPr lang="en-US" altLang="zh-CN" i="1" dirty="0" err="1">
                        <a:latin typeface="Cambria Math" panose="02040503050406030204" pitchFamily="18" charset="0"/>
                      </a:rPr>
                      <m:t>𝑑𝑎𝑡𝑎</m:t>
                    </m:r>
                    <m:r>
                      <a:rPr lang="en-US" altLang="zh-CN" i="1" dirty="0">
                        <a:latin typeface="Cambria Math" panose="02040503050406030204" pitchFamily="18" charset="0"/>
                      </a:rPr>
                      <m:t> </m:t>
                    </m:r>
                    <m:r>
                      <a:rPr lang="en-US" altLang="zh-CN" i="1" dirty="0" smtClean="0">
                        <a:latin typeface="Cambria Math" panose="02040503050406030204" pitchFamily="18" charset="0"/>
                      </a:rPr>
                      <m:t>)</m:t>
                    </m:r>
                  </m:oMath>
                </a14:m>
                <a:endParaRPr lang="en-US" altLang="zh-CN" dirty="0"/>
              </a:p>
              <a:p>
                <a:pPr lvl="1"/>
                <a:r>
                  <a:rPr lang="en-US" altLang="zh-CN" dirty="0"/>
                  <a:t>Decision-making (given a cost function)</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58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图片 6"/>
          <p:cNvPicPr>
            <a:picLocks noChangeAspect="1"/>
          </p:cNvPicPr>
          <p:nvPr/>
        </p:nvPicPr>
        <p:blipFill>
          <a:blip r:embed="rId4"/>
          <a:stretch>
            <a:fillRect/>
          </a:stretch>
        </p:blipFill>
        <p:spPr>
          <a:xfrm>
            <a:off x="6381742" y="1876239"/>
            <a:ext cx="2419048" cy="2285714"/>
          </a:xfrm>
          <a:prstGeom prst="rect">
            <a:avLst/>
          </a:prstGeom>
        </p:spPr>
      </p:pic>
      <p:pic>
        <p:nvPicPr>
          <p:cNvPr id="8" name="图片 7"/>
          <p:cNvPicPr>
            <a:picLocks noChangeAspect="1"/>
          </p:cNvPicPr>
          <p:nvPr/>
        </p:nvPicPr>
        <p:blipFill>
          <a:blip r:embed="rId5"/>
          <a:stretch>
            <a:fillRect/>
          </a:stretch>
        </p:blipFill>
        <p:spPr>
          <a:xfrm>
            <a:off x="842637" y="4450201"/>
            <a:ext cx="7809524" cy="2390476"/>
          </a:xfrm>
          <a:prstGeom prst="rect">
            <a:avLst/>
          </a:prstGeom>
        </p:spPr>
      </p:pic>
    </p:spTree>
    <p:extLst>
      <p:ext uri="{BB962C8B-B14F-4D97-AF65-F5344CB8AC3E}">
        <p14:creationId xmlns:p14="http://schemas.microsoft.com/office/powerpoint/2010/main" val="336139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 Bayesian network </a:t>
                </a:r>
                <a14:m>
                  <m:oMath xmlns:m="http://schemas.openxmlformats.org/officeDocument/2006/math">
                    <m:r>
                      <a:rPr lang="en-US" altLang="zh-CN" i="1" dirty="0" smtClean="0">
                        <a:latin typeface="Cambria Math" panose="02040503050406030204" pitchFamily="18" charset="0"/>
                      </a:rPr>
                      <m:t>𝐵</m:t>
                    </m:r>
                  </m:oMath>
                </a14:m>
                <a:r>
                  <a:rPr lang="en-US" altLang="zh-CN" dirty="0"/>
                  <a:t> can be denoted by </a:t>
                </a:r>
                <a14:m>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e>
                    </m:d>
                  </m:oMath>
                </a14:m>
                <a:endParaRPr lang="en-US" altLang="zh-CN" dirty="0"/>
              </a:p>
              <a:p>
                <a:pPr lvl="1"/>
                <a14:m>
                  <m:oMath xmlns:m="http://schemas.openxmlformats.org/officeDocument/2006/math">
                    <m:r>
                      <a:rPr lang="en-US" altLang="zh-CN" i="1" dirty="0" smtClean="0">
                        <a:latin typeface="Cambria Math" panose="02040503050406030204" pitchFamily="18" charset="0"/>
                      </a:rPr>
                      <m:t>𝐺</m:t>
                    </m:r>
                  </m:oMath>
                </a14:m>
                <a:r>
                  <a:rPr lang="en-US" altLang="zh-CN" dirty="0"/>
                  <a:t> is a DAG with each node corresponding to an attribute</a:t>
                </a:r>
              </a:p>
              <a:p>
                <a:pPr lvl="1"/>
                <a:r>
                  <a:rPr lang="en-US" altLang="zh-CN" dirty="0"/>
                  <a:t>If two attributes are not independent, there is an edge in </a:t>
                </a:r>
                <a14:m>
                  <m:oMath xmlns:m="http://schemas.openxmlformats.org/officeDocument/2006/math">
                    <m:r>
                      <a:rPr lang="en-US" altLang="zh-CN" i="1" dirty="0">
                        <a:latin typeface="Cambria Math" panose="02040503050406030204" pitchFamily="18" charset="0"/>
                      </a:rPr>
                      <m:t>𝐺</m:t>
                    </m:r>
                  </m:oMath>
                </a14:m>
                <a:r>
                  <a:rPr lang="en-US" altLang="zh-CN" dirty="0"/>
                  <a:t> connecting them together</a:t>
                </a:r>
              </a:p>
              <a:p>
                <a:pPr lvl="1"/>
                <a14:m>
                  <m:oMath xmlns:m="http://schemas.openxmlformats.org/officeDocument/2006/math">
                    <m:r>
                      <m:rPr>
                        <m:sty m:val="p"/>
                      </m:rPr>
                      <a:rPr lang="en-US" altLang="zh-CN" b="0" i="0" smtClean="0">
                        <a:latin typeface="Cambria Math" panose="02040503050406030204" pitchFamily="18" charset="0"/>
                      </a:rPr>
                      <m:t>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sub>
                        </m:sSub>
                      </m:e>
                    </m:d>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oMath>
                </a14:m>
                <a:r>
                  <a:rPr lang="en-US" altLang="zh-CN" dirty="0"/>
                  <a:t> is a set consisting of all parent nodes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44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grpSp>
        <p:nvGrpSpPr>
          <p:cNvPr id="33" name="组合 32"/>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7" name="椭圆 6"/>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a:t>(</a:t>
                    </a:r>
                    <a:r>
                      <a:rPr lang="zh-CN" altLang="en-US" sz="2000" dirty="0">
                        <a:latin typeface="楷体" panose="02010609060101010101" pitchFamily="49" charset="-122"/>
                        <a:ea typeface="楷体" panose="02010609060101010101" pitchFamily="49" charset="-122"/>
                      </a:rPr>
                      <a:t>好瓜</a:t>
                    </a:r>
                    <a:r>
                      <a:rPr lang="en-US" altLang="zh-CN" sz="2000" dirty="0"/>
                      <a:t>)</a:t>
                    </a:r>
                    <a:endParaRPr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3"/>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11" name="椭圆 10"/>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a:t>(</a:t>
                    </a:r>
                    <a:r>
                      <a:rPr lang="zh-CN" altLang="en-US" sz="2000" dirty="0">
                        <a:latin typeface="楷体" panose="02010609060101010101" pitchFamily="49" charset="-122"/>
                        <a:ea typeface="楷体" panose="02010609060101010101" pitchFamily="49" charset="-122"/>
                      </a:rPr>
                      <a:t>甜度</a:t>
                    </a:r>
                    <a:r>
                      <a:rPr lang="en-US" altLang="zh-CN" sz="2000" dirty="0"/>
                      <a:t>)</a:t>
                    </a:r>
                    <a:endParaRPr lang="zh-CN" altLang="en-US" sz="20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4"/>
                    <a:stretch>
                      <a:fillRect t="-12121" r="-3243" b="-27273"/>
                    </a:stretch>
                  </a:blipFill>
                </p:spPr>
                <p:txBody>
                  <a:bodyPr/>
                  <a:lstStyle/>
                  <a:p>
                    <a:r>
                      <a:rPr lang="zh-CN" altLang="en-US">
                        <a:noFill/>
                      </a:rPr>
                      <a:t> </a:t>
                    </a:r>
                  </a:p>
                </p:txBody>
              </p:sp>
            </mc:Fallback>
          </mc:AlternateContent>
        </p:grpSp>
        <p:grpSp>
          <p:nvGrpSpPr>
            <p:cNvPr id="13" name="组合 12"/>
            <p:cNvGrpSpPr/>
            <p:nvPr/>
          </p:nvGrpSpPr>
          <p:grpSpPr>
            <a:xfrm>
              <a:off x="1310156" y="5560247"/>
              <a:ext cx="1407281" cy="725214"/>
              <a:chOff x="1427544" y="4398579"/>
              <a:chExt cx="1407281" cy="725214"/>
            </a:xfrm>
          </p:grpSpPr>
          <p:sp>
            <p:nvSpPr>
              <p:cNvPr id="14" name="椭圆 13"/>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a:t>(</a:t>
                    </a:r>
                    <a:r>
                      <a:rPr lang="zh-CN" altLang="en-US" sz="2000" dirty="0">
                        <a:latin typeface="楷体" panose="02010609060101010101" pitchFamily="49" charset="-122"/>
                        <a:ea typeface="楷体" panose="02010609060101010101" pitchFamily="49" charset="-122"/>
                      </a:rPr>
                      <a:t>敲声</a:t>
                    </a:r>
                    <a:r>
                      <a:rPr lang="en-US" altLang="zh-CN" sz="2000" dirty="0"/>
                      <a:t>)</a:t>
                    </a:r>
                    <a:endParaRPr lang="zh-CN" altLang="en-US" sz="20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5"/>
                    <a:stretch>
                      <a:fillRect t="-12121" b="-27273"/>
                    </a:stretch>
                  </a:blipFill>
                </p:spPr>
                <p:txBody>
                  <a:bodyPr/>
                  <a:lstStyle/>
                  <a:p>
                    <a:r>
                      <a:rPr lang="zh-CN" altLang="en-US">
                        <a:noFill/>
                      </a:rPr>
                      <a:t> </a:t>
                    </a:r>
                  </a:p>
                </p:txBody>
              </p:sp>
            </mc:Fallback>
          </mc:AlternateContent>
        </p:grpSp>
        <p:grpSp>
          <p:nvGrpSpPr>
            <p:cNvPr id="16" name="组合 15"/>
            <p:cNvGrpSpPr/>
            <p:nvPr/>
          </p:nvGrpSpPr>
          <p:grpSpPr>
            <a:xfrm>
              <a:off x="3495547" y="5560247"/>
              <a:ext cx="1407281" cy="725214"/>
              <a:chOff x="1096462" y="4398579"/>
              <a:chExt cx="1407281" cy="725214"/>
            </a:xfrm>
          </p:grpSpPr>
          <p:sp>
            <p:nvSpPr>
              <p:cNvPr id="17" name="椭圆 16"/>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a:t>(</a:t>
                    </a:r>
                    <a:r>
                      <a:rPr lang="zh-CN" altLang="en-US" sz="2000" dirty="0">
                        <a:latin typeface="楷体" panose="02010609060101010101" pitchFamily="49" charset="-122"/>
                        <a:ea typeface="楷体" panose="02010609060101010101" pitchFamily="49" charset="-122"/>
                      </a:rPr>
                      <a:t>色泽</a:t>
                    </a:r>
                    <a:r>
                      <a:rPr lang="en-US" altLang="zh-CN" sz="2000" dirty="0"/>
                      <a:t>)</a:t>
                    </a:r>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9" name="组合 18"/>
            <p:cNvGrpSpPr/>
            <p:nvPr/>
          </p:nvGrpSpPr>
          <p:grpSpPr>
            <a:xfrm>
              <a:off x="5702934" y="5518344"/>
              <a:ext cx="1407281" cy="725214"/>
              <a:chOff x="765391" y="4398579"/>
              <a:chExt cx="1407281" cy="725214"/>
            </a:xfrm>
          </p:grpSpPr>
          <p:sp>
            <p:nvSpPr>
              <p:cNvPr id="20" name="椭圆 19"/>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a:t>(</a:t>
                    </a:r>
                    <a:r>
                      <a:rPr lang="zh-CN" altLang="en-US" sz="2000" dirty="0">
                        <a:latin typeface="楷体" panose="02010609060101010101" pitchFamily="49" charset="-122"/>
                        <a:ea typeface="楷体" panose="02010609060101010101" pitchFamily="49" charset="-122"/>
                      </a:rPr>
                      <a:t>根蒂</a:t>
                    </a:r>
                    <a:r>
                      <a:rPr lang="en-US" altLang="zh-CN" sz="2000" dirty="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cxnSp>
          <p:nvCxnSpPr>
            <p:cNvPr id="23" name="直接箭头连接符 22"/>
            <p:cNvCxnSpPr>
              <a:stCxn id="7" idx="3"/>
              <a:endCxn id="14"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5"/>
              <a:endCxn id="17"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7"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5"/>
              <a:endCxn id="20"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4" name="弧形 33"/>
          <p:cNvSpPr/>
          <p:nvPr/>
        </p:nvSpPr>
        <p:spPr>
          <a:xfrm flipH="1">
            <a:off x="5715237" y="4916351"/>
            <a:ext cx="1710107" cy="1319323"/>
          </a:xfrm>
          <a:prstGeom prst="arc">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39" name="表格 38"/>
          <p:cNvGraphicFramePr>
            <a:graphicFrameLocks noGrp="1"/>
          </p:cNvGraphicFramePr>
          <p:nvPr>
            <p:extLst>
              <p:ext uri="{D42A27DB-BD31-4B8C-83A1-F6EECF244321}">
                <p14:modId xmlns:p14="http://schemas.microsoft.com/office/powerpoint/2010/main" val="1131141905"/>
              </p:ext>
            </p:extLst>
          </p:nvPr>
        </p:nvGraphicFramePr>
        <p:xfrm>
          <a:off x="6871703" y="4484714"/>
          <a:ext cx="2070087" cy="1097280"/>
        </p:xfrm>
        <a:graphic>
          <a:graphicData uri="http://schemas.openxmlformats.org/drawingml/2006/table">
            <a:tbl>
              <a:tblPr firstRow="1" bandRow="1">
                <a:tableStyleId>{5940675A-B579-460E-94D1-54222C63F5DA}</a:tableStyleId>
              </a:tblPr>
              <a:tblGrid>
                <a:gridCol w="588130">
                  <a:extLst>
                    <a:ext uri="{9D8B030D-6E8A-4147-A177-3AD203B41FA5}">
                      <a16:colId xmlns:a16="http://schemas.microsoft.com/office/drawing/2014/main" val="75128186"/>
                    </a:ext>
                  </a:extLst>
                </a:gridCol>
                <a:gridCol w="791928">
                  <a:extLst>
                    <a:ext uri="{9D8B030D-6E8A-4147-A177-3AD203B41FA5}">
                      <a16:colId xmlns:a16="http://schemas.microsoft.com/office/drawing/2014/main" val="3824044996"/>
                    </a:ext>
                  </a:extLst>
                </a:gridCol>
                <a:gridCol w="690029">
                  <a:extLst>
                    <a:ext uri="{9D8B030D-6E8A-4147-A177-3AD203B41FA5}">
                      <a16:colId xmlns:a16="http://schemas.microsoft.com/office/drawing/2014/main" val="185131464"/>
                    </a:ext>
                  </a:extLst>
                </a:gridCol>
              </a:tblGrid>
              <a:tr h="351306">
                <a:tc>
                  <a:txBody>
                    <a:bodyPr/>
                    <a:lstStyle/>
                    <a:p>
                      <a:pPr algn="ct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a:t>硬挺</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a:t>蜷缩</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326731"/>
                  </a:ext>
                </a:extLst>
              </a:tr>
              <a:tr h="341726">
                <a:tc>
                  <a:txBody>
                    <a:bodyPr/>
                    <a:lstStyle/>
                    <a:p>
                      <a:pPr algn="ctr"/>
                      <a:r>
                        <a:rPr lang="zh-CN" altLang="en-US" dirty="0"/>
                        <a:t>高</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0.1</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0.9</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891095"/>
                  </a:ext>
                </a:extLst>
              </a:tr>
              <a:tr h="341726">
                <a:tc>
                  <a:txBody>
                    <a:bodyPr/>
                    <a:lstStyle/>
                    <a:p>
                      <a:pPr algn="ctr"/>
                      <a:r>
                        <a:rPr lang="zh-CN" altLang="en-US" dirty="0"/>
                        <a:t>低</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0.7</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0.3</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290710"/>
                  </a:ext>
                </a:extLst>
              </a:tr>
            </a:tbl>
          </a:graphicData>
        </a:graphic>
      </p:graphicFrame>
      <p:sp>
        <p:nvSpPr>
          <p:cNvPr id="42" name="文本框 41"/>
          <p:cNvSpPr txBox="1"/>
          <p:nvPr/>
        </p:nvSpPr>
        <p:spPr>
          <a:xfrm>
            <a:off x="7906746" y="4114800"/>
            <a:ext cx="1035044" cy="369332"/>
          </a:xfrm>
          <a:prstGeom prst="rect">
            <a:avLst/>
          </a:prstGeom>
          <a:noFill/>
        </p:spPr>
        <p:txBody>
          <a:bodyPr wrap="square" rtlCol="0">
            <a:spAutoFit/>
          </a:bodyPr>
          <a:lstStyle/>
          <a:p>
            <a:r>
              <a:rPr lang="zh-CN" altLang="en-US" dirty="0"/>
              <a:t>根蒂</a:t>
            </a:r>
          </a:p>
        </p:txBody>
      </p:sp>
      <p:sp>
        <p:nvSpPr>
          <p:cNvPr id="43" name="文本框 42"/>
          <p:cNvSpPr txBox="1"/>
          <p:nvPr/>
        </p:nvSpPr>
        <p:spPr>
          <a:xfrm>
            <a:off x="6452958" y="4757792"/>
            <a:ext cx="483445" cy="646331"/>
          </a:xfrm>
          <a:prstGeom prst="rect">
            <a:avLst/>
          </a:prstGeom>
          <a:noFill/>
        </p:spPr>
        <p:txBody>
          <a:bodyPr wrap="square" rtlCol="0">
            <a:spAutoFit/>
          </a:bodyPr>
          <a:lstStyle/>
          <a:p>
            <a:r>
              <a:rPr lang="zh-CN" altLang="en-US" dirty="0"/>
              <a:t>甜度</a:t>
            </a:r>
          </a:p>
        </p:txBody>
      </p:sp>
    </p:spTree>
    <p:extLst>
      <p:ext uri="{BB962C8B-B14F-4D97-AF65-F5344CB8AC3E}">
        <p14:creationId xmlns:p14="http://schemas.microsoft.com/office/powerpoint/2010/main" val="3339279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Each node is independent of its non-descendants given its parents. The joint distribution of attributes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𝑑</m:t>
                        </m:r>
                      </m:sub>
                    </m:sSub>
                  </m:oMath>
                </a14:m>
                <a:r>
                  <a:rPr lang="zh-CN" altLang="en-US" dirty="0"/>
                  <a:t> </a:t>
                </a:r>
                <a:r>
                  <a:rPr lang="en-US" altLang="zh-CN" dirty="0"/>
                  <a:t>can be written as</a:t>
                </a:r>
              </a:p>
              <a:p>
                <a:pPr algn="ct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06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矩形 6"/>
              <p:cNvSpPr/>
              <p:nvPr/>
            </p:nvSpPr>
            <p:spPr>
              <a:xfrm>
                <a:off x="1462370" y="1816945"/>
                <a:ext cx="6221639" cy="1138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𝐵</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𝑑</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nary>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462370" y="1816945"/>
                <a:ext cx="6221639" cy="1138260"/>
              </a:xfrm>
              <a:prstGeom prst="rect">
                <a:avLst/>
              </a:prstGeom>
              <a:blipFill>
                <a:blip r:embed="rId3"/>
                <a:stretch>
                  <a:fillRect/>
                </a:stretch>
              </a:blipFill>
            </p:spPr>
            <p:txBody>
              <a:bodyPr/>
              <a:lstStyle/>
              <a:p>
                <a:r>
                  <a:rPr lang="zh-CN" altLang="en-US">
                    <a:noFill/>
                  </a:rPr>
                  <a:t> </a:t>
                </a:r>
              </a:p>
            </p:txBody>
          </p:sp>
        </mc:Fallback>
      </mc:AlternateContent>
      <p:grpSp>
        <p:nvGrpSpPr>
          <p:cNvPr id="8" name="组合 7"/>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26" name="椭圆 25"/>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a:t>(</a:t>
                    </a:r>
                    <a:r>
                      <a:rPr lang="zh-CN" altLang="en-US" sz="2000" dirty="0">
                        <a:latin typeface="楷体" panose="02010609060101010101" pitchFamily="49" charset="-122"/>
                        <a:ea typeface="楷体" panose="02010609060101010101" pitchFamily="49" charset="-122"/>
                      </a:rPr>
                      <a:t>好瓜</a:t>
                    </a:r>
                    <a:r>
                      <a:rPr lang="en-US" altLang="zh-CN" sz="2000" dirty="0"/>
                      <a:t>)</a:t>
                    </a:r>
                    <a:endParaRPr lang="zh-CN" altLang="en-US" sz="20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4"/>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24" name="椭圆 23"/>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a:t>(</a:t>
                    </a:r>
                    <a:r>
                      <a:rPr lang="zh-CN" altLang="en-US" sz="2000" dirty="0">
                        <a:latin typeface="楷体" panose="02010609060101010101" pitchFamily="49" charset="-122"/>
                        <a:ea typeface="楷体" panose="02010609060101010101" pitchFamily="49" charset="-122"/>
                      </a:rPr>
                      <a:t>甜度</a:t>
                    </a:r>
                    <a:r>
                      <a:rPr lang="en-US" altLang="zh-CN" sz="2000" dirty="0"/>
                      <a:t>)</a:t>
                    </a:r>
                    <a:endParaRPr lang="zh-CN" altLang="en-US" sz="20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5"/>
                    <a:stretch>
                      <a:fillRect t="-12121" r="-3243" b="-27273"/>
                    </a:stretch>
                  </a:blipFill>
                </p:spPr>
                <p:txBody>
                  <a:bodyPr/>
                  <a:lstStyle/>
                  <a:p>
                    <a:r>
                      <a:rPr lang="zh-CN" altLang="en-US">
                        <a:noFill/>
                      </a:rPr>
                      <a:t> </a:t>
                    </a:r>
                  </a:p>
                </p:txBody>
              </p:sp>
            </mc:Fallback>
          </mc:AlternateContent>
        </p:grpSp>
        <p:grpSp>
          <p:nvGrpSpPr>
            <p:cNvPr id="11" name="组合 10"/>
            <p:cNvGrpSpPr/>
            <p:nvPr/>
          </p:nvGrpSpPr>
          <p:grpSpPr>
            <a:xfrm>
              <a:off x="1310156" y="5560247"/>
              <a:ext cx="1407281" cy="725214"/>
              <a:chOff x="1427544" y="4398579"/>
              <a:chExt cx="1407281" cy="725214"/>
            </a:xfrm>
          </p:grpSpPr>
          <p:sp>
            <p:nvSpPr>
              <p:cNvPr id="22" name="椭圆 21"/>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a:t>(</a:t>
                    </a:r>
                    <a:r>
                      <a:rPr lang="zh-CN" altLang="en-US" sz="2000" dirty="0">
                        <a:latin typeface="楷体" panose="02010609060101010101" pitchFamily="49" charset="-122"/>
                        <a:ea typeface="楷体" panose="02010609060101010101" pitchFamily="49" charset="-122"/>
                      </a:rPr>
                      <a:t>敲声</a:t>
                    </a:r>
                    <a:r>
                      <a:rPr lang="en-US" altLang="zh-CN" sz="2000" dirty="0"/>
                      <a:t>)</a:t>
                    </a:r>
                    <a:endParaRPr lang="zh-CN" altLang="en-US" sz="20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2" name="组合 11"/>
            <p:cNvGrpSpPr/>
            <p:nvPr/>
          </p:nvGrpSpPr>
          <p:grpSpPr>
            <a:xfrm>
              <a:off x="3495547" y="5560247"/>
              <a:ext cx="1407281" cy="725214"/>
              <a:chOff x="1096462" y="4398579"/>
              <a:chExt cx="1407281" cy="725214"/>
            </a:xfrm>
          </p:grpSpPr>
          <p:sp>
            <p:nvSpPr>
              <p:cNvPr id="20" name="椭圆 19"/>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a:t>(</a:t>
                    </a:r>
                    <a:r>
                      <a:rPr lang="zh-CN" altLang="en-US" sz="2000" dirty="0">
                        <a:latin typeface="楷体" panose="02010609060101010101" pitchFamily="49" charset="-122"/>
                        <a:ea typeface="楷体" panose="02010609060101010101" pitchFamily="49" charset="-122"/>
                      </a:rPr>
                      <a:t>色泽</a:t>
                    </a:r>
                    <a:r>
                      <a:rPr lang="en-US" altLang="zh-CN" sz="2000" dirty="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grpSp>
          <p:nvGrpSpPr>
            <p:cNvPr id="13" name="组合 12"/>
            <p:cNvGrpSpPr/>
            <p:nvPr/>
          </p:nvGrpSpPr>
          <p:grpSpPr>
            <a:xfrm>
              <a:off x="5702934" y="5518344"/>
              <a:ext cx="1407281" cy="725214"/>
              <a:chOff x="765391" y="4398579"/>
              <a:chExt cx="1407281" cy="725214"/>
            </a:xfrm>
          </p:grpSpPr>
          <p:sp>
            <p:nvSpPr>
              <p:cNvPr id="18" name="椭圆 17"/>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a:t>(</a:t>
                    </a:r>
                    <a:r>
                      <a:rPr lang="zh-CN" altLang="en-US" sz="2000" dirty="0">
                        <a:latin typeface="楷体" panose="02010609060101010101" pitchFamily="49" charset="-122"/>
                        <a:ea typeface="楷体" panose="02010609060101010101" pitchFamily="49" charset="-122"/>
                      </a:rPr>
                      <a:t>根蒂</a:t>
                    </a:r>
                    <a:r>
                      <a:rPr lang="en-US" altLang="zh-CN" sz="2000" dirty="0"/>
                      <a:t>)</a:t>
                    </a:r>
                    <a:endParaRPr lang="zh-CN" altLang="en-US" sz="20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8"/>
                    <a:stretch>
                      <a:fillRect t="-12121" b="-27273"/>
                    </a:stretch>
                  </a:blipFill>
                </p:spPr>
                <p:txBody>
                  <a:bodyPr/>
                  <a:lstStyle/>
                  <a:p>
                    <a:r>
                      <a:rPr lang="zh-CN" altLang="en-US">
                        <a:noFill/>
                      </a:rPr>
                      <a:t> </a:t>
                    </a:r>
                  </a:p>
                </p:txBody>
              </p:sp>
            </mc:Fallback>
          </mc:AlternateContent>
        </p:grpSp>
        <p:cxnSp>
          <p:nvCxnSpPr>
            <p:cNvPr id="14" name="直接箭头连接符 13"/>
            <p:cNvCxnSpPr>
              <a:stCxn id="26" idx="3"/>
              <a:endCxn id="22"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26" idx="5"/>
              <a:endCxn id="20"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20"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24" idx="5"/>
              <a:endCxn id="18"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文本框 27"/>
              <p:cNvSpPr txBox="1"/>
              <p:nvPr/>
            </p:nvSpPr>
            <p:spPr>
              <a:xfrm>
                <a:off x="444590" y="3253042"/>
                <a:ext cx="8257197" cy="1107996"/>
              </a:xfrm>
              <a:prstGeom prst="rect">
                <a:avLst/>
              </a:prstGeom>
              <a:noFill/>
              <a:ln w="19050">
                <a:solidFill>
                  <a:schemeClr val="accent1"/>
                </a:solid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oMath>
                  </m:oMathPara>
                </a14:m>
                <a:endParaRPr lang="en-US" altLang="zh-CN"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3</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4</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5</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oMath>
                  </m:oMathPara>
                </a14:m>
                <a:endParaRPr lang="en-US" altLang="zh-CN"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44590" y="3253042"/>
                <a:ext cx="8257197" cy="1107996"/>
              </a:xfrm>
              <a:prstGeom prst="rect">
                <a:avLst/>
              </a:prstGeom>
              <a:blipFill>
                <a:blip r:embed="rId9"/>
                <a:stretch>
                  <a:fillRect l="-1253" b="-9783"/>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2830022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Conditional independence in BNs</a:t>
            </a:r>
            <a:endParaRPr lang="zh-CN" altLang="en-US" dirty="0"/>
          </a:p>
        </p:txBody>
      </p:sp>
      <p:sp>
        <p:nvSpPr>
          <p:cNvPr id="3" name="内容占位符 2"/>
          <p:cNvSpPr>
            <a:spLocks noGrp="1"/>
          </p:cNvSpPr>
          <p:nvPr>
            <p:ph idx="1"/>
          </p:nvPr>
        </p:nvSpPr>
        <p:spPr/>
        <p:txBody>
          <a:bodyPr/>
          <a:lstStyle/>
          <a:p>
            <a:r>
              <a:rPr lang="en-US" altLang="zh-CN" dirty="0"/>
              <a:t>Three types of connections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Marginal independence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grpSp>
        <p:nvGrpSpPr>
          <p:cNvPr id="9" name="组合 8"/>
          <p:cNvGrpSpPr/>
          <p:nvPr/>
        </p:nvGrpSpPr>
        <p:grpSpPr>
          <a:xfrm>
            <a:off x="977461" y="1276676"/>
            <a:ext cx="472966" cy="486430"/>
            <a:chOff x="1923393" y="1418570"/>
            <a:chExt cx="472966" cy="486430"/>
          </a:xfrm>
        </p:grpSpPr>
        <p:sp>
          <p:nvSpPr>
            <p:cNvPr id="7" name="椭圆 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2"/>
                  <a:stretch>
                    <a:fillRect r="-27586" b="-1333"/>
                  </a:stretch>
                </a:blipFill>
              </p:spPr>
              <p:txBody>
                <a:bodyPr/>
                <a:lstStyle/>
                <a:p>
                  <a:r>
                    <a:rPr lang="zh-CN" altLang="en-US">
                      <a:noFill/>
                    </a:rPr>
                    <a:t> </a:t>
                  </a:r>
                </a:p>
              </p:txBody>
            </p:sp>
          </mc:Fallback>
        </mc:AlternateContent>
      </p:grpSp>
      <p:grpSp>
        <p:nvGrpSpPr>
          <p:cNvPr id="10" name="组合 9"/>
          <p:cNvGrpSpPr/>
          <p:nvPr/>
        </p:nvGrpSpPr>
        <p:grpSpPr>
          <a:xfrm>
            <a:off x="504495" y="2123406"/>
            <a:ext cx="472966" cy="486430"/>
            <a:chOff x="1923393" y="1418570"/>
            <a:chExt cx="472966" cy="486430"/>
          </a:xfrm>
        </p:grpSpPr>
        <p:sp>
          <p:nvSpPr>
            <p:cNvPr id="11" name="椭圆 10"/>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3</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3"/>
                  <a:stretch>
                    <a:fillRect r="-29310" b="-1333"/>
                  </a:stretch>
                </a:blipFill>
              </p:spPr>
              <p:txBody>
                <a:bodyPr/>
                <a:lstStyle/>
                <a:p>
                  <a:r>
                    <a:rPr lang="zh-CN" altLang="en-US">
                      <a:noFill/>
                    </a:rPr>
                    <a:t> </a:t>
                  </a:r>
                </a:p>
              </p:txBody>
            </p:sp>
          </mc:Fallback>
        </mc:AlternateContent>
      </p:grpSp>
      <p:grpSp>
        <p:nvGrpSpPr>
          <p:cNvPr id="13" name="组合 12"/>
          <p:cNvGrpSpPr/>
          <p:nvPr/>
        </p:nvGrpSpPr>
        <p:grpSpPr>
          <a:xfrm>
            <a:off x="1450427" y="2123406"/>
            <a:ext cx="472966" cy="486430"/>
            <a:chOff x="1923393" y="1418570"/>
            <a:chExt cx="472966" cy="486430"/>
          </a:xfrm>
        </p:grpSpPr>
        <p:sp>
          <p:nvSpPr>
            <p:cNvPr id="14" name="椭圆 1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4"/>
                  <a:stretch>
                    <a:fillRect r="-29310" b="-1333"/>
                  </a:stretch>
                </a:blipFill>
              </p:spPr>
              <p:txBody>
                <a:bodyPr/>
                <a:lstStyle/>
                <a:p>
                  <a:r>
                    <a:rPr lang="zh-CN" altLang="en-US">
                      <a:noFill/>
                    </a:rPr>
                    <a:t> </a:t>
                  </a:r>
                </a:p>
              </p:txBody>
            </p:sp>
          </mc:Fallback>
        </mc:AlternateContent>
      </p:grpSp>
      <p:cxnSp>
        <p:nvCxnSpPr>
          <p:cNvPr id="17" name="直接箭头连接符 16"/>
          <p:cNvCxnSpPr>
            <a:endCxn id="12" idx="0"/>
          </p:cNvCxnSpPr>
          <p:nvPr/>
        </p:nvCxnSpPr>
        <p:spPr>
          <a:xfrm flipH="1">
            <a:off x="710498" y="1738341"/>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5" idx="0"/>
          </p:cNvCxnSpPr>
          <p:nvPr/>
        </p:nvCxnSpPr>
        <p:spPr>
          <a:xfrm>
            <a:off x="1359676" y="1732197"/>
            <a:ext cx="296754" cy="39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37039" y="2768395"/>
            <a:ext cx="1892848" cy="369332"/>
          </a:xfrm>
          <a:prstGeom prst="rect">
            <a:avLst/>
          </a:prstGeom>
          <a:noFill/>
        </p:spPr>
        <p:txBody>
          <a:bodyPr wrap="square" rtlCol="0">
            <a:spAutoFit/>
          </a:bodyPr>
          <a:lstStyle/>
          <a:p>
            <a:pPr algn="ctr"/>
            <a:r>
              <a:rPr lang="en-US" altLang="zh-CN" dirty="0"/>
              <a:t>Diverging</a:t>
            </a:r>
            <a:endParaRPr lang="zh-CN" altLang="en-US" dirty="0"/>
          </a:p>
        </p:txBody>
      </p:sp>
      <p:grpSp>
        <p:nvGrpSpPr>
          <p:cNvPr id="25" name="组合 24"/>
          <p:cNvGrpSpPr/>
          <p:nvPr/>
        </p:nvGrpSpPr>
        <p:grpSpPr>
          <a:xfrm>
            <a:off x="4281412" y="2123406"/>
            <a:ext cx="472966" cy="486430"/>
            <a:chOff x="1923393" y="1418570"/>
            <a:chExt cx="472966" cy="486430"/>
          </a:xfrm>
        </p:grpSpPr>
        <p:sp>
          <p:nvSpPr>
            <p:cNvPr id="26" name="椭圆 25"/>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5"/>
                  <a:stretch>
                    <a:fillRect r="-29310" b="-1333"/>
                  </a:stretch>
                </a:blipFill>
              </p:spPr>
              <p:txBody>
                <a:bodyPr/>
                <a:lstStyle/>
                <a:p>
                  <a:r>
                    <a:rPr lang="zh-CN" altLang="en-US">
                      <a:noFill/>
                    </a:rPr>
                    <a:t> </a:t>
                  </a:r>
                </a:p>
              </p:txBody>
            </p:sp>
          </mc:Fallback>
        </mc:AlternateContent>
      </p:grpSp>
      <p:grpSp>
        <p:nvGrpSpPr>
          <p:cNvPr id="28" name="组合 27"/>
          <p:cNvGrpSpPr/>
          <p:nvPr/>
        </p:nvGrpSpPr>
        <p:grpSpPr>
          <a:xfrm>
            <a:off x="3838236" y="1245767"/>
            <a:ext cx="472966" cy="486430"/>
            <a:chOff x="1923393" y="1418570"/>
            <a:chExt cx="472966" cy="486430"/>
          </a:xfrm>
        </p:grpSpPr>
        <p:sp>
          <p:nvSpPr>
            <p:cNvPr id="29" name="椭圆 28"/>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6"/>
                  <a:stretch>
                    <a:fillRect r="-29825" b="-1333"/>
                  </a:stretch>
                </a:blipFill>
              </p:spPr>
              <p:txBody>
                <a:bodyPr/>
                <a:lstStyle/>
                <a:p>
                  <a:r>
                    <a:rPr lang="zh-CN" altLang="en-US">
                      <a:noFill/>
                    </a:rPr>
                    <a:t> </a:t>
                  </a:r>
                </a:p>
              </p:txBody>
            </p:sp>
          </mc:Fallback>
        </mc:AlternateContent>
      </p:grpSp>
      <p:grpSp>
        <p:nvGrpSpPr>
          <p:cNvPr id="31" name="组合 30"/>
          <p:cNvGrpSpPr/>
          <p:nvPr/>
        </p:nvGrpSpPr>
        <p:grpSpPr>
          <a:xfrm>
            <a:off x="4784168" y="1245767"/>
            <a:ext cx="472966" cy="486430"/>
            <a:chOff x="1923393" y="1418570"/>
            <a:chExt cx="472966" cy="486430"/>
          </a:xfrm>
        </p:grpSpPr>
        <p:sp>
          <p:nvSpPr>
            <p:cNvPr id="32" name="椭圆 31"/>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文本框 32"/>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2</m:t>
                            </m:r>
                          </m:sub>
                        </m:sSub>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7"/>
                  <a:stretch>
                    <a:fillRect r="-29310" b="-1333"/>
                  </a:stretch>
                </a:blipFill>
              </p:spPr>
              <p:txBody>
                <a:bodyPr/>
                <a:lstStyle/>
                <a:p>
                  <a:r>
                    <a:rPr lang="zh-CN" altLang="en-US">
                      <a:noFill/>
                    </a:rPr>
                    <a:t> </a:t>
                  </a:r>
                </a:p>
              </p:txBody>
            </p:sp>
          </mc:Fallback>
        </mc:AlternateContent>
      </p:grpSp>
      <p:cxnSp>
        <p:nvCxnSpPr>
          <p:cNvPr id="34" name="直接箭头连接符 33"/>
          <p:cNvCxnSpPr>
            <a:endCxn id="29" idx="4"/>
          </p:cNvCxnSpPr>
          <p:nvPr/>
        </p:nvCxnSpPr>
        <p:spPr>
          <a:xfrm flipH="1" flipV="1">
            <a:off x="4074719" y="1732197"/>
            <a:ext cx="294454" cy="44928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32" idx="4"/>
          </p:cNvCxnSpPr>
          <p:nvPr/>
        </p:nvCxnSpPr>
        <p:spPr>
          <a:xfrm flipV="1">
            <a:off x="4635446" y="1732197"/>
            <a:ext cx="385205" cy="42306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540990" y="2768395"/>
            <a:ext cx="1892848" cy="369332"/>
          </a:xfrm>
          <a:prstGeom prst="rect">
            <a:avLst/>
          </a:prstGeom>
          <a:noFill/>
        </p:spPr>
        <p:txBody>
          <a:bodyPr wrap="square" rtlCol="0">
            <a:spAutoFit/>
          </a:bodyPr>
          <a:lstStyle/>
          <a:p>
            <a:pPr algn="ctr"/>
            <a:r>
              <a:rPr lang="en-US" altLang="zh-CN" dirty="0"/>
              <a:t>Converging</a:t>
            </a:r>
            <a:endParaRPr lang="zh-CN" altLang="en-US" dirty="0"/>
          </a:p>
        </p:txBody>
      </p:sp>
      <p:grpSp>
        <p:nvGrpSpPr>
          <p:cNvPr id="43" name="组合 42"/>
          <p:cNvGrpSpPr/>
          <p:nvPr/>
        </p:nvGrpSpPr>
        <p:grpSpPr>
          <a:xfrm>
            <a:off x="7218411" y="1308534"/>
            <a:ext cx="472966" cy="486430"/>
            <a:chOff x="1923393" y="1418570"/>
            <a:chExt cx="472966" cy="486430"/>
          </a:xfrm>
        </p:grpSpPr>
        <p:sp>
          <p:nvSpPr>
            <p:cNvPr id="44" name="椭圆 4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文本框 4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𝑥</m:t>
                        </m:r>
                      </m:oMath>
                    </m:oMathPara>
                  </a14:m>
                  <a:endParaRPr lang="zh-CN" altLang="en-US" dirty="0"/>
                </a:p>
              </p:txBody>
            </p:sp>
          </mc:Choice>
          <mc:Fallback xmlns="">
            <p:sp>
              <p:nvSpPr>
                <p:cNvPr id="45" name="文本框 4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8"/>
                  <a:stretch>
                    <a:fillRect/>
                  </a:stretch>
                </a:blipFill>
              </p:spPr>
              <p:txBody>
                <a:bodyPr/>
                <a:lstStyle/>
                <a:p>
                  <a:r>
                    <a:rPr lang="zh-CN" altLang="en-US">
                      <a:noFill/>
                    </a:rPr>
                    <a:t> </a:t>
                  </a:r>
                </a:p>
              </p:txBody>
            </p:sp>
          </mc:Fallback>
        </mc:AlternateContent>
      </p:grpSp>
      <p:grpSp>
        <p:nvGrpSpPr>
          <p:cNvPr id="46" name="组合 45"/>
          <p:cNvGrpSpPr/>
          <p:nvPr/>
        </p:nvGrpSpPr>
        <p:grpSpPr>
          <a:xfrm>
            <a:off x="6745445" y="2155264"/>
            <a:ext cx="472966" cy="486430"/>
            <a:chOff x="1923393" y="1418570"/>
            <a:chExt cx="472966" cy="486430"/>
          </a:xfrm>
        </p:grpSpPr>
        <p:sp>
          <p:nvSpPr>
            <p:cNvPr id="47" name="椭圆 4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𝑦</m:t>
                        </m:r>
                      </m:oMath>
                    </m:oMathPara>
                  </a14:m>
                  <a:endParaRPr lang="zh-CN" alt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9"/>
                  <a:stretch>
                    <a:fillRect l="-5172" r="-5172" b="-9211"/>
                  </a:stretch>
                </a:blipFill>
              </p:spPr>
              <p:txBody>
                <a:bodyPr/>
                <a:lstStyle/>
                <a:p>
                  <a:r>
                    <a:rPr lang="zh-CN" altLang="en-US">
                      <a:noFill/>
                    </a:rPr>
                    <a:t> </a:t>
                  </a:r>
                </a:p>
              </p:txBody>
            </p:sp>
          </mc:Fallback>
        </mc:AlternateContent>
      </p:grpSp>
      <p:grpSp>
        <p:nvGrpSpPr>
          <p:cNvPr id="49" name="组合 48"/>
          <p:cNvGrpSpPr/>
          <p:nvPr/>
        </p:nvGrpSpPr>
        <p:grpSpPr>
          <a:xfrm>
            <a:off x="7691377" y="2155264"/>
            <a:ext cx="472966" cy="486430"/>
            <a:chOff x="1923393" y="1418570"/>
            <a:chExt cx="472966" cy="486430"/>
          </a:xfrm>
        </p:grpSpPr>
        <p:sp>
          <p:nvSpPr>
            <p:cNvPr id="50" name="椭圆 49"/>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𝑧</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10"/>
                  <a:stretch>
                    <a:fillRect/>
                  </a:stretch>
                </a:blipFill>
              </p:spPr>
              <p:txBody>
                <a:bodyPr/>
                <a:lstStyle/>
                <a:p>
                  <a:r>
                    <a:rPr lang="zh-CN" altLang="en-US">
                      <a:noFill/>
                    </a:rPr>
                    <a:t> </a:t>
                  </a:r>
                </a:p>
              </p:txBody>
            </p:sp>
          </mc:Fallback>
        </mc:AlternateContent>
      </p:grpSp>
      <p:cxnSp>
        <p:nvCxnSpPr>
          <p:cNvPr id="52" name="直接箭头连接符 51"/>
          <p:cNvCxnSpPr>
            <a:endCxn id="48" idx="0"/>
          </p:cNvCxnSpPr>
          <p:nvPr/>
        </p:nvCxnSpPr>
        <p:spPr>
          <a:xfrm flipH="1">
            <a:off x="6951448" y="1770199"/>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1" idx="0"/>
          </p:cNvCxnSpPr>
          <p:nvPr/>
        </p:nvCxnSpPr>
        <p:spPr>
          <a:xfrm flipH="1" flipV="1">
            <a:off x="7582345" y="1732197"/>
            <a:ext cx="315035" cy="423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569950" y="2768395"/>
            <a:ext cx="2078321" cy="369332"/>
          </a:xfrm>
          <a:prstGeom prst="rect">
            <a:avLst/>
          </a:prstGeom>
          <a:noFill/>
        </p:spPr>
        <p:txBody>
          <a:bodyPr wrap="square" rtlCol="0">
            <a:spAutoFit/>
          </a:bodyPr>
          <a:lstStyle/>
          <a:p>
            <a:pPr algn="ctr"/>
            <a:r>
              <a:rPr lang="en-US" altLang="zh-CN" dirty="0"/>
              <a:t>Serial</a:t>
            </a:r>
            <a:endParaRPr lang="zh-CN" altLang="en-US" dirty="0"/>
          </a:p>
        </p:txBody>
      </p:sp>
      <mc:AlternateContent xmlns:mc="http://schemas.openxmlformats.org/markup-compatibility/2006" xmlns:a14="http://schemas.microsoft.com/office/drawing/2010/main">
        <mc:Choice Requires="a14">
          <p:sp>
            <p:nvSpPr>
              <p:cNvPr id="58" name="矩形 57"/>
              <p:cNvSpPr/>
              <p:nvPr/>
            </p:nvSpPr>
            <p:spPr>
              <a:xfrm>
                <a:off x="2338033" y="4103023"/>
                <a:ext cx="5509713" cy="23416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e>
                      </m:nary>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e>
                      </m:nary>
                    </m:oMath>
                  </m:oMathPara>
                </a14:m>
                <a:endParaRPr lang="en-US" altLang="zh-CN" sz="2400"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en-US" altLang="zh-CN" sz="2400" dirty="0"/>
              </a:p>
            </p:txBody>
          </p:sp>
        </mc:Choice>
        <mc:Fallback xmlns="">
          <p:sp>
            <p:nvSpPr>
              <p:cNvPr id="58" name="矩形 57"/>
              <p:cNvSpPr>
                <a:spLocks noRot="1" noChangeAspect="1" noMove="1" noResize="1" noEditPoints="1" noAdjustHandles="1" noChangeArrowheads="1" noChangeShapeType="1" noTextEdit="1"/>
              </p:cNvSpPr>
              <p:nvPr/>
            </p:nvSpPr>
            <p:spPr>
              <a:xfrm>
                <a:off x="2338033" y="4103023"/>
                <a:ext cx="5509713" cy="2341667"/>
              </a:xfrm>
              <a:prstGeom prst="rect">
                <a:avLst/>
              </a:prstGeom>
              <a:blipFill>
                <a:blip r:embed="rId11"/>
                <a:stretch>
                  <a:fillRect b="-2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179853" y="3153779"/>
                <a:ext cx="2359645" cy="707886"/>
              </a:xfrm>
              <a:prstGeom prst="rect">
                <a:avLst/>
              </a:prstGeom>
              <a:noFill/>
            </p:spPr>
            <p:txBody>
              <a:bodyPr wrap="square" rtlCol="0">
                <a:spAutoFit/>
              </a:bodyPr>
              <a:lstStyle/>
              <a:p>
                <a:r>
                  <a:rPr lang="en-US" altLang="zh-CN" sz="2000" b="0" dirty="0"/>
                  <a:t>Knowing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b="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4</m:t>
                        </m:r>
                      </m:sub>
                    </m:sSub>
                  </m:oMath>
                </a14:m>
                <a:r>
                  <a:rPr lang="en-US" altLang="zh-CN" sz="2000" dirty="0"/>
                  <a:t> (common cause)</a:t>
                </a:r>
                <a:endParaRPr lang="zh-CN" altLang="en-US" sz="20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179853" y="3153779"/>
                <a:ext cx="2359645" cy="707886"/>
              </a:xfrm>
              <a:prstGeom prst="rect">
                <a:avLst/>
              </a:prstGeom>
              <a:blipFill>
                <a:blip r:embed="rId12"/>
                <a:stretch>
                  <a:fillRect l="-2842" t="-4310"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6532475" y="3128695"/>
                <a:ext cx="2269174" cy="707886"/>
              </a:xfrm>
              <a:prstGeom prst="rect">
                <a:avLst/>
              </a:prstGeom>
              <a:noFill/>
            </p:spPr>
            <p:txBody>
              <a:bodyPr wrap="square" rtlCol="0">
                <a:spAutoFit/>
              </a:bodyPr>
              <a:lstStyle/>
              <a:p>
                <a:r>
                  <a:rPr lang="en-US" altLang="zh-CN" sz="2000" b="0" dirty="0"/>
                  <a:t>Knowing </a:t>
                </a:r>
                <a14:m>
                  <m:oMath xmlns:m="http://schemas.openxmlformats.org/officeDocument/2006/math">
                    <m:r>
                      <a:rPr lang="en-US" altLang="zh-CN" sz="2000" b="0" i="1" smtClean="0">
                        <a:latin typeface="Cambria Math" panose="02040503050406030204" pitchFamily="18" charset="0"/>
                      </a:rPr>
                      <m:t>𝑥</m:t>
                    </m:r>
                  </m:oMath>
                </a14:m>
                <a:r>
                  <a:rPr lang="en-US" altLang="zh-CN" sz="2000" b="0" dirty="0"/>
                  <a:t>: </a:t>
                </a:r>
                <a14:m>
                  <m:oMath xmlns:m="http://schemas.openxmlformats.org/officeDocument/2006/math">
                    <m:r>
                      <a:rPr lang="en-US" altLang="zh-CN" sz="2000" b="0" i="1" smtClean="0">
                        <a:latin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𝑧</m:t>
                    </m:r>
                  </m:oMath>
                </a14:m>
                <a:r>
                  <a:rPr lang="en-US" altLang="zh-CN" sz="2000" dirty="0"/>
                  <a:t> (intermediate cause)</a:t>
                </a:r>
                <a:endParaRPr lang="zh-CN" altLang="en-US" sz="2000" dirty="0"/>
              </a:p>
            </p:txBody>
          </p:sp>
        </mc:Choice>
        <mc:Fallback xmlns="">
          <p:sp>
            <p:nvSpPr>
              <p:cNvPr id="54" name="文本框 53"/>
              <p:cNvSpPr txBox="1">
                <a:spLocks noRot="1" noChangeAspect="1" noMove="1" noResize="1" noEditPoints="1" noAdjustHandles="1" noChangeArrowheads="1" noChangeShapeType="1" noTextEdit="1"/>
              </p:cNvSpPr>
              <p:nvPr/>
            </p:nvSpPr>
            <p:spPr>
              <a:xfrm>
                <a:off x="6532475" y="3128695"/>
                <a:ext cx="2269174" cy="707886"/>
              </a:xfrm>
              <a:prstGeom prst="rect">
                <a:avLst/>
              </a:prstGeom>
              <a:blipFill>
                <a:blip r:embed="rId13"/>
                <a:stretch>
                  <a:fillRect l="-2957" t="-4310" r="-5108"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347764" y="3136243"/>
                <a:ext cx="3193076" cy="707886"/>
              </a:xfrm>
              <a:prstGeom prst="rect">
                <a:avLst/>
              </a:prstGeom>
              <a:noFill/>
            </p:spPr>
            <p:txBody>
              <a:bodyPr wrap="square" rtlCol="0">
                <a:spAutoFit/>
              </a:bodyPr>
              <a:lstStyle/>
              <a:p>
                <a:r>
                  <a:rPr lang="en-US" altLang="zh-CN" sz="2000" dirty="0"/>
                  <a:t>NOT knowing</a:t>
                </a:r>
                <a:r>
                  <a:rPr lang="en-US" altLang="zh-CN" sz="2000" b="0" dirty="0"/>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𝑥</m:t>
                        </m:r>
                      </m:e>
                      <m:sub>
                        <m:r>
                          <a:rPr lang="en-US" altLang="zh-CN" sz="2000" i="1">
                            <a:latin typeface="Cambria Math" panose="02040503050406030204" pitchFamily="18" charset="0"/>
                            <a:ea typeface="Cambria Math" panose="02040503050406030204" pitchFamily="18" charset="0"/>
                          </a:rPr>
                          <m:t>4</m:t>
                        </m:r>
                      </m:sub>
                    </m:sSub>
                  </m:oMath>
                </a14:m>
                <a:r>
                  <a:rPr lang="en-US" altLang="zh-CN" sz="2000" b="0" dirty="0"/>
                  <a:t> :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2</m:t>
                        </m:r>
                      </m:sub>
                    </m:sSub>
                  </m:oMath>
                </a14:m>
                <a:r>
                  <a:rPr lang="zh-CN" altLang="en-US" sz="2000" dirty="0"/>
                  <a:t> </a:t>
                </a:r>
                <a:r>
                  <a:rPr lang="en-US" altLang="zh-CN" sz="2000" dirty="0"/>
                  <a:t>(common effect)</a:t>
                </a:r>
                <a:endParaRPr lang="zh-CN" altLang="en-US" sz="2000" dirty="0"/>
              </a:p>
            </p:txBody>
          </p:sp>
        </mc:Choice>
        <mc:Fallback xmlns="">
          <p:sp>
            <p:nvSpPr>
              <p:cNvPr id="55" name="文本框 54"/>
              <p:cNvSpPr txBox="1">
                <a:spLocks noRot="1" noChangeAspect="1" noMove="1" noResize="1" noEditPoints="1" noAdjustHandles="1" noChangeArrowheads="1" noChangeShapeType="1" noTextEdit="1"/>
              </p:cNvSpPr>
              <p:nvPr/>
            </p:nvSpPr>
            <p:spPr>
              <a:xfrm>
                <a:off x="3347764" y="3136243"/>
                <a:ext cx="3193076" cy="707886"/>
              </a:xfrm>
              <a:prstGeom prst="rect">
                <a:avLst/>
              </a:prstGeom>
              <a:blipFill>
                <a:blip r:embed="rId14"/>
                <a:stretch>
                  <a:fillRect l="-1908" t="-4274" b="-13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3238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If structure is known, the learning process of a BN will be easy</a:t>
                </a:r>
              </a:p>
              <a:p>
                <a:pPr lvl="1"/>
                <a:r>
                  <a:rPr lang="en-US" altLang="zh-CN" dirty="0"/>
                  <a:t>If we have a training set of complete observations</a:t>
                </a:r>
              </a:p>
              <a:p>
                <a:pPr lvl="1"/>
                <a:r>
                  <a:rPr lang="en-US" altLang="zh-CN" dirty="0"/>
                  <a:t>Count training samples and estimate the conditional probability table for each node</a:t>
                </a:r>
              </a:p>
              <a:p>
                <a:pPr lvl="1"/>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𝑃𝑎𝑟𝑒𝑛𝑡𝑠</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is given by the observed frequencies of the different values of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for each combination of parent values</a:t>
                </a:r>
              </a:p>
              <a:p>
                <a:pPr lvl="1"/>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98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9" name="图片 8"/>
          <p:cNvPicPr>
            <a:picLocks noChangeAspect="1"/>
          </p:cNvPicPr>
          <p:nvPr/>
        </p:nvPicPr>
        <p:blipFill>
          <a:blip r:embed="rId3"/>
          <a:stretch>
            <a:fillRect/>
          </a:stretch>
        </p:blipFill>
        <p:spPr>
          <a:xfrm>
            <a:off x="822961" y="2859656"/>
            <a:ext cx="7456651" cy="3533260"/>
          </a:xfrm>
          <a:prstGeom prst="rect">
            <a:avLst/>
          </a:prstGeom>
        </p:spPr>
      </p:pic>
    </p:spTree>
    <p:extLst>
      <p:ext uri="{BB962C8B-B14F-4D97-AF65-F5344CB8AC3E}">
        <p14:creationId xmlns:p14="http://schemas.microsoft.com/office/powerpoint/2010/main" val="3088391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structure is known, the learning process of a BN will be easy</a:t>
            </a:r>
          </a:p>
          <a:p>
            <a:pPr lvl="1"/>
            <a:r>
              <a:rPr lang="en-US" altLang="zh-CN" dirty="0"/>
              <a:t>Incomplete observations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b="1" dirty="0"/>
              <a:t>Expectation maximization (EM) </a:t>
            </a:r>
            <a:r>
              <a:rPr lang="en-US" altLang="zh-CN" dirty="0"/>
              <a:t>algorithm for dealing with missing data</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8" name="图片 7"/>
          <p:cNvPicPr>
            <a:picLocks noChangeAspect="1"/>
          </p:cNvPicPr>
          <p:nvPr/>
        </p:nvPicPr>
        <p:blipFill>
          <a:blip r:embed="rId2"/>
          <a:stretch>
            <a:fillRect/>
          </a:stretch>
        </p:blipFill>
        <p:spPr>
          <a:xfrm>
            <a:off x="587829" y="1576550"/>
            <a:ext cx="7675467" cy="3555995"/>
          </a:xfrm>
          <a:prstGeom prst="rect">
            <a:avLst/>
          </a:prstGeom>
        </p:spPr>
      </p:pic>
    </p:spTree>
    <p:extLst>
      <p:ext uri="{BB962C8B-B14F-4D97-AF65-F5344CB8AC3E}">
        <p14:creationId xmlns:p14="http://schemas.microsoft.com/office/powerpoint/2010/main" val="1987350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However, the network structure is unknown</a:t>
                </a:r>
              </a:p>
              <a:p>
                <a:pPr lvl="1"/>
                <a:r>
                  <a:rPr lang="en-US" altLang="zh-CN" i="1" dirty="0"/>
                  <a:t>Structure learning </a:t>
                </a:r>
                <a:r>
                  <a:rPr lang="en-US" altLang="zh-CN" dirty="0"/>
                  <a:t>algorithms exist, but they are pretty complicated…</a:t>
                </a:r>
              </a:p>
              <a:p>
                <a:endParaRPr lang="en-US" altLang="zh-CN" sz="3600" dirty="0"/>
              </a:p>
              <a:p>
                <a:r>
                  <a:rPr lang="en-US" altLang="zh-CN" dirty="0"/>
                  <a:t>We will use scoring functions to rate each network. The one with the best score is “better.” </a:t>
                </a:r>
              </a:p>
              <a:p>
                <a:r>
                  <a:rPr lang="en-US" altLang="zh-CN" dirty="0"/>
                  <a:t>Given a training set </a:t>
                </a:r>
                <a14:m>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𝑚</m:t>
                        </m:r>
                      </m:sub>
                    </m:sSub>
                    <m:r>
                      <a:rPr lang="en-US" altLang="zh-CN" i="1">
                        <a:latin typeface="Cambria Math" panose="02040503050406030204" pitchFamily="18" charset="0"/>
                      </a:rPr>
                      <m:t>}</m:t>
                    </m:r>
                  </m:oMath>
                </a14:m>
                <a:r>
                  <a:rPr lang="en-US" altLang="zh-CN" dirty="0"/>
                  <a:t>, the scoring function of a BN </a:t>
                </a:r>
                <a14:m>
                  <m:oMath xmlns:m="http://schemas.openxmlformats.org/officeDocument/2006/math">
                    <m:r>
                      <a:rPr lang="en-US" altLang="zh-CN" i="1">
                        <a:latin typeface="Cambria Math" panose="02040503050406030204" pitchFamily="18" charset="0"/>
                      </a:rPr>
                      <m:t>𝐵</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Θ</m:t>
                        </m:r>
                      </m:e>
                    </m:d>
                  </m:oMath>
                </a14:m>
                <a:r>
                  <a:rPr lang="en-US" altLang="zh-CN" dirty="0"/>
                  <a:t> based on </a:t>
                </a:r>
                <a14:m>
                  <m:oMath xmlns:m="http://schemas.openxmlformats.org/officeDocument/2006/math">
                    <m:r>
                      <a:rPr lang="en-US" altLang="zh-CN" i="1">
                        <a:latin typeface="Cambria Math" panose="02040503050406030204" pitchFamily="18" charset="0"/>
                      </a:rPr>
                      <m:t>𝐷</m:t>
                    </m:r>
                  </m:oMath>
                </a14:m>
                <a:r>
                  <a:rPr lang="en-US" altLang="zh-CN" dirty="0"/>
                  <a:t> is</a:t>
                </a:r>
              </a:p>
              <a:p>
                <a:endParaRPr lang="en-US" altLang="zh-CN" sz="2800" dirty="0"/>
              </a:p>
              <a:p>
                <a:pPr marL="0" indent="0">
                  <a:buNone/>
                </a:pPr>
                <a:endParaRPr lang="en-US" altLang="zh-CN" dirty="0"/>
              </a:p>
              <a:p>
                <a:r>
                  <a:rPr lang="en-US" altLang="zh-CN" dirty="0"/>
                  <a:t>where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3"/>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82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GB" altLang="en-US" dirty="0">
                    <a:solidFill>
                      <a:srgbClr val="FF0000"/>
                    </a:solidFill>
                  </a:rPr>
                  <a:t>Quiz</a:t>
                </a:r>
                <a:r>
                  <a:rPr lang="en-GB" altLang="en-US" dirty="0"/>
                  <a:t>: We have two six-sided dice. When they are tolled, it could end up with the following </a:t>
                </a:r>
                <a:r>
                  <a:rPr lang="en-GB" altLang="en-US" dirty="0" err="1"/>
                  <a:t>occurance</a:t>
                </a:r>
                <a:r>
                  <a:rPr lang="en-GB" altLang="en-US" dirty="0"/>
                  <a:t>: (</a:t>
                </a:r>
                <a:r>
                  <a:rPr lang="en-GB" altLang="en-US" i="1" dirty="0">
                    <a:solidFill>
                      <a:srgbClr val="FF0000"/>
                    </a:solidFill>
                  </a:rPr>
                  <a:t>A</a:t>
                </a:r>
                <a:r>
                  <a:rPr lang="en-GB" altLang="en-US" dirty="0"/>
                  <a:t>) dice 1 lands on side “3”, (</a:t>
                </a:r>
                <a:r>
                  <a:rPr lang="en-GB" altLang="en-US" i="1" dirty="0">
                    <a:solidFill>
                      <a:srgbClr val="FF0000"/>
                    </a:solidFill>
                  </a:rPr>
                  <a:t>B</a:t>
                </a:r>
                <a:r>
                  <a:rPr lang="en-GB" altLang="en-US" dirty="0"/>
                  <a:t>) dice 2 lands on side “1”, and (</a:t>
                </a:r>
                <a:r>
                  <a:rPr lang="en-GB" altLang="en-US" i="1" dirty="0">
                    <a:solidFill>
                      <a:srgbClr val="FF0000"/>
                    </a:solidFill>
                  </a:rPr>
                  <a:t>C</a:t>
                </a:r>
                <a:r>
                  <a:rPr lang="en-GB" altLang="en-US" dirty="0"/>
                  <a:t>) Two dice sum to eight. Answer the following questions:</a:t>
                </a:r>
              </a:p>
              <a:p>
                <a:pPr lvl="1"/>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𝐴</m:t>
                        </m:r>
                      </m:e>
                    </m:d>
                    <m:r>
                      <a:rPr lang="en-US" altLang="en-US" b="0" i="1" smtClean="0">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r>
                          <a:rPr lang="en-US" altLang="en-US" i="1">
                            <a:latin typeface="Cambria Math" panose="02040503050406030204" pitchFamily="18" charset="0"/>
                          </a:rPr>
                          <m:t>|</m:t>
                        </m:r>
                        <m:r>
                          <a:rPr lang="en-US" altLang="en-US" b="0" i="1" smtClean="0">
                            <a:latin typeface="Cambria Math" panose="02040503050406030204" pitchFamily="18" charset="0"/>
                          </a:rPr>
                          <m:t>𝐴</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i="1">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r>
                  <a:rPr lang="en-US" altLang="en-US" dirty="0"/>
                  <a:t>Is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i="1">
                            <a:latin typeface="Cambria Math" panose="02040503050406030204" pitchFamily="18" charset="0"/>
                          </a:rPr>
                          <m:t>,</m:t>
                        </m:r>
                        <m:r>
                          <a:rPr lang="en-US" altLang="en-US" i="1">
                            <a:latin typeface="Cambria Math" panose="02040503050406030204" pitchFamily="18" charset="0"/>
                          </a:rPr>
                          <m:t>𝐶</m:t>
                        </m:r>
                      </m:e>
                    </m:d>
                  </m:oMath>
                </a14:m>
                <a:r>
                  <a:rPr lang="en-US" altLang="en-US" dirty="0"/>
                  <a:t> equal to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r>
                      <a:rPr lang="en-US" altLang="en-US" b="0" i="1" smtClean="0">
                        <a:latin typeface="Cambria Math" panose="02040503050406030204" pitchFamily="18" charset="0"/>
                      </a:rPr>
                      <m:t>)</m:t>
                    </m:r>
                  </m:oMath>
                </a14:m>
                <a:r>
                  <a:rPr lang="en-US" alt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3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2796027"/>
            <a:ext cx="4376738"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43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oMath>
                </a14:m>
                <a:r>
                  <a:rPr lang="zh-CN" altLang="en-US" dirty="0"/>
                  <a:t> </a:t>
                </a:r>
                <a:r>
                  <a:rPr lang="en-US" altLang="zh-CN" dirty="0"/>
                  <a:t>is the number of BN parameters</a:t>
                </a:r>
              </a:p>
              <a:p>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oMath>
                </a14:m>
                <a:r>
                  <a:rPr lang="zh-CN" altLang="en-US" dirty="0"/>
                  <a:t> </a:t>
                </a:r>
                <a:r>
                  <a:rPr lang="en-US" altLang="zh-CN" dirty="0"/>
                  <a:t>is the number of bits of each parameter</a:t>
                </a:r>
              </a:p>
              <a:p>
                <a14:m>
                  <m:oMath xmlns:m="http://schemas.openxmlformats.org/officeDocument/2006/math">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r>
                  <a:rPr lang="zh-CN" altLang="en-US" dirty="0"/>
                  <a:t> </a:t>
                </a:r>
                <a:r>
                  <a:rPr lang="en-US" altLang="zh-CN" dirty="0"/>
                  <a:t>is the log likelihood of BN</a:t>
                </a:r>
              </a:p>
              <a:p>
                <a:endParaRPr lang="en-US" altLang="zh-CN" sz="100" dirty="0"/>
              </a:p>
              <a:p>
                <a:r>
                  <a:rPr lang="en-US" altLang="zh-CN" dirty="0"/>
                  <a:t>We want to find a BN to minimize scoring function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endParaRPr lang="en-US" altLang="zh-CN" dirty="0"/>
              </a:p>
              <a:p>
                <a:r>
                  <a:rPr lang="en-US" altLang="zh-CN" dirty="0"/>
                  <a:t>If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𝜃</m:t>
                        </m:r>
                      </m:e>
                    </m:d>
                    <m:r>
                      <a:rPr lang="en-US" altLang="zh-CN" b="0" i="1" smtClean="0">
                        <a:latin typeface="Cambria Math" panose="02040503050406030204" pitchFamily="18" charset="0"/>
                      </a:rPr>
                      <m:t>=1</m:t>
                    </m:r>
                  </m:oMath>
                </a14:m>
                <a:r>
                  <a:rPr lang="en-US" altLang="zh-CN" dirty="0"/>
                  <a:t>:              </a:t>
                </a:r>
                <a14:m>
                  <m:oMath xmlns:m="http://schemas.openxmlformats.org/officeDocument/2006/math">
                    <m:r>
                      <a:rPr lang="en-US" altLang="zh-CN" b="0" i="1" smtClean="0">
                        <a:latin typeface="Cambria Math" panose="02040503050406030204" pitchFamily="18" charset="0"/>
                      </a:rPr>
                      <m:t>𝐴𝐼𝐶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e>
                        <m:r>
                          <a:rPr lang="en-US" altLang="zh-CN" b="0" i="1" smtClean="0">
                            <a:latin typeface="Cambria Math" panose="02040503050406030204" pitchFamily="18" charset="0"/>
                          </a:rPr>
                          <m:t>𝐷</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endParaRPr lang="en-US" altLang="zh-CN" dirty="0"/>
              </a:p>
              <a:p>
                <a:r>
                  <a:rPr lang="en-US" altLang="zh-CN" dirty="0"/>
                  <a:t>If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𝜃</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1</m:t>
                        </m:r>
                      </m:num>
                      <m:den>
                        <m:r>
                          <a:rPr lang="en-US" altLang="zh-CN" b="0" i="1" smtClean="0">
                            <a:latin typeface="Cambria Math" panose="02040503050406030204" pitchFamily="18" charset="0"/>
                          </a:rPr>
                          <m:t>2</m:t>
                        </m:r>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oMath>
                </a14:m>
                <a:r>
                  <a:rPr lang="en-US" altLang="zh-CN" dirty="0"/>
                  <a:t>:   </a:t>
                </a:r>
                <a14:m>
                  <m:oMath xmlns:m="http://schemas.openxmlformats.org/officeDocument/2006/math">
                    <m:r>
                      <a:rPr lang="en-US" altLang="zh-CN" b="0" i="1" smtClean="0">
                        <a:latin typeface="Cambria Math" panose="02040503050406030204" pitchFamily="18" charset="0"/>
                      </a:rPr>
                      <m:t>𝐵</m:t>
                    </m:r>
                    <m:r>
                      <a:rPr lang="en-US" altLang="zh-CN" i="1">
                        <a:latin typeface="Cambria Math" panose="02040503050406030204" pitchFamily="18" charset="0"/>
                      </a:rPr>
                      <m:t>𝐼𝐶</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num>
                      <m:den>
                        <m:r>
                          <a:rPr lang="en-US" altLang="zh-CN" b="0" i="1" smtClean="0">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𝐵</m:t>
                        </m:r>
                      </m:e>
                    </m:d>
                    <m:r>
                      <a:rPr lang="en-US" altLang="zh-CN" i="1">
                        <a:latin typeface="Cambria Math" panose="02040503050406030204" pitchFamily="18" charset="0"/>
                      </a:rPr>
                      <m:t>−</m:t>
                    </m:r>
                    <m:r>
                      <a:rPr lang="en-US" altLang="zh-CN" i="1">
                        <a:latin typeface="Cambria Math" panose="02040503050406030204" pitchFamily="18" charset="0"/>
                      </a:rPr>
                      <m:t>𝐿𝐿</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𝐷</m:t>
                    </m:r>
                    <m:r>
                      <a:rPr lang="en-US" altLang="zh-CN" i="1">
                        <a:latin typeface="Cambria Math" panose="02040503050406030204" pitchFamily="18" charset="0"/>
                      </a:rPr>
                      <m:t>)</m:t>
                    </m:r>
                  </m:oMath>
                </a14:m>
                <a:endParaRPr lang="en-US" altLang="zh-CN" dirty="0"/>
              </a:p>
              <a:p>
                <a:endParaRPr lang="en-US" altLang="zh-CN" sz="20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4"/>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6279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If </a:t>
                </a:r>
                <a14:m>
                  <m:oMath xmlns:m="http://schemas.openxmlformats.org/officeDocument/2006/math">
                    <m:r>
                      <a:rPr lang="en-US" altLang="zh-CN" i="1" dirty="0" smtClean="0">
                        <a:latin typeface="Cambria Math" panose="02040503050406030204" pitchFamily="18" charset="0"/>
                      </a:rPr>
                      <m:t>𝐺</m:t>
                    </m:r>
                  </m:oMath>
                </a14:m>
                <a:r>
                  <a:rPr lang="en-US" altLang="zh-CN" dirty="0"/>
                  <a:t> is fixed, the first item in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r>
                  <a:rPr lang="zh-CN" altLang="en-US" dirty="0"/>
                  <a:t> </a:t>
                </a:r>
                <a:r>
                  <a:rPr lang="en-US" altLang="zh-CN" dirty="0"/>
                  <a:t>is a constant. Then</a:t>
                </a:r>
              </a:p>
              <a:p>
                <a:endParaRPr lang="en-US" altLang="zh-CN" dirty="0"/>
              </a:p>
              <a:p>
                <a:r>
                  <a:rPr lang="en-US" altLang="zh-CN" dirty="0"/>
                  <a:t> And we have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8" name="矩形 7"/>
              <p:cNvSpPr/>
              <p:nvPr/>
            </p:nvSpPr>
            <p:spPr>
              <a:xfrm>
                <a:off x="2639737" y="1368237"/>
                <a:ext cx="39841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min</m:t>
                          </m:r>
                        </m:fName>
                        <m:e>
                          <m:r>
                            <a:rPr lang="en-US" altLang="zh-CN" sz="2400" i="1">
                              <a:latin typeface="Cambria Math" panose="02040503050406030204" pitchFamily="18" charset="0"/>
                            </a:rPr>
                            <m:t>𝑠</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𝐵</m:t>
                              </m:r>
                            </m:e>
                            <m:e>
                              <m:r>
                                <a:rPr lang="en-US" altLang="zh-CN" sz="2400" i="1">
                                  <a:latin typeface="Cambria Math" panose="02040503050406030204" pitchFamily="18" charset="0"/>
                                </a:rPr>
                                <m:t>𝐷</m:t>
                              </m:r>
                            </m:e>
                          </m:d>
                        </m:e>
                      </m:func>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max</m:t>
                          </m:r>
                        </m:fName>
                        <m:e>
                          <m:r>
                            <a:rPr lang="en-US" altLang="zh-CN" sz="2400" b="0" i="1" smtClean="0">
                              <a:latin typeface="Cambria Math" panose="02040503050406030204" pitchFamily="18" charset="0"/>
                            </a:rPr>
                            <m:t>𝐿𝐿</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r>
                            <a:rPr lang="en-US" altLang="zh-CN" sz="2400" b="0" i="1" smtClean="0">
                              <a:latin typeface="Cambria Math" panose="02040503050406030204" pitchFamily="18" charset="0"/>
                            </a:rPr>
                            <m:t>)</m:t>
                          </m:r>
                        </m:e>
                      </m:func>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39737" y="1368237"/>
                <a:ext cx="3984103" cy="461665"/>
              </a:xfrm>
              <a:prstGeom prst="rect">
                <a:avLst/>
              </a:prstGeom>
              <a:blipFill>
                <a:blip r:embed="rId4"/>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313319" y="2571706"/>
                <a:ext cx="2569614" cy="5161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𝑃</m:t>
                              </m:r>
                            </m:e>
                          </m:acc>
                        </m:e>
                        <m:sub>
                          <m:r>
                            <a:rPr lang="en-US" altLang="zh-CN" sz="2400" b="0" i="1" smtClean="0">
                              <a:latin typeface="Cambria Math" panose="02040503050406030204" pitchFamily="18" charset="0"/>
                            </a:rPr>
                            <m:t>𝐷</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3313319" y="2571706"/>
                <a:ext cx="2569614" cy="51610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6"/>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286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graph structure is unknown, find</a:t>
            </a:r>
          </a:p>
          <a:p>
            <a:pPr algn="ctr"/>
            <a:endParaRPr lang="en-US" altLang="zh-CN"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980670" y="1270254"/>
                <a:ext cx="3185039" cy="596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𝐺</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𝐺</m:t>
                                  </m:r>
                                </m:lim>
                              </m:limLow>
                            </m:fName>
                            <m:e>
                              <m:r>
                                <a:rPr lang="en-US" altLang="zh-CN" sz="2400" i="1">
                                  <a:latin typeface="Cambria Math" panose="02040503050406030204" pitchFamily="18" charset="0"/>
                                </a:rPr>
                                <m:t>𝑆𝑐𝑜𝑟𝑒</m:t>
                              </m:r>
                              <m:r>
                                <a:rPr lang="en-US" altLang="zh-CN" sz="2400" i="1">
                                  <a:latin typeface="Cambria Math" panose="02040503050406030204" pitchFamily="18" charset="0"/>
                                </a:rPr>
                                <m:t>(</m:t>
                              </m:r>
                              <m:r>
                                <a:rPr lang="en-US" altLang="zh-CN" sz="2400" i="1">
                                  <a:latin typeface="Cambria Math" panose="02040503050406030204" pitchFamily="18" charset="0"/>
                                </a:rPr>
                                <m:t>𝐺</m:t>
                              </m:r>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980670" y="1270254"/>
                <a:ext cx="3185039" cy="596766"/>
              </a:xfrm>
              <a:prstGeom prst="rect">
                <a:avLst/>
              </a:prstGeom>
              <a:blipFill>
                <a:blip r:embed="rId2"/>
                <a:stretch>
                  <a:fillRect/>
                </a:stretch>
              </a:blipFill>
            </p:spPr>
            <p:txBody>
              <a:bodyPr/>
              <a:lstStyle/>
              <a:p>
                <a:r>
                  <a:rPr lang="zh-CN" altLang="en-US">
                    <a:noFill/>
                  </a:rPr>
                  <a:t> </a:t>
                </a:r>
              </a:p>
            </p:txBody>
          </p:sp>
        </mc:Fallback>
      </mc:AlternateContent>
      <p:grpSp>
        <p:nvGrpSpPr>
          <p:cNvPr id="10" name="组合 9"/>
          <p:cNvGrpSpPr/>
          <p:nvPr/>
        </p:nvGrpSpPr>
        <p:grpSpPr>
          <a:xfrm>
            <a:off x="3626069" y="1301787"/>
            <a:ext cx="4982354" cy="1014182"/>
            <a:chOff x="3626069" y="1301787"/>
            <a:chExt cx="4982354" cy="1014182"/>
          </a:xfrm>
        </p:grpSpPr>
        <p:sp>
          <p:nvSpPr>
            <p:cNvPr id="8" name="线形标注 2 7"/>
            <p:cNvSpPr/>
            <p:nvPr/>
          </p:nvSpPr>
          <p:spPr>
            <a:xfrm>
              <a:off x="3626069" y="1301787"/>
              <a:ext cx="2539640" cy="522476"/>
            </a:xfrm>
            <a:prstGeom prst="borderCallout2">
              <a:avLst>
                <a:gd name="adj1" fmla="val 60961"/>
                <a:gd name="adj2" fmla="val 100035"/>
                <a:gd name="adj3" fmla="val 96137"/>
                <a:gd name="adj4" fmla="val 124683"/>
                <a:gd name="adj5" fmla="val 98429"/>
                <a:gd name="adj6" fmla="val 12530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984124" y="1608083"/>
              <a:ext cx="1624299" cy="707886"/>
            </a:xfrm>
            <a:prstGeom prst="rect">
              <a:avLst/>
            </a:prstGeom>
            <a:noFill/>
          </p:spPr>
          <p:txBody>
            <a:bodyPr wrap="square" rtlCol="0">
              <a:spAutoFit/>
            </a:bodyPr>
            <a:lstStyle/>
            <a:p>
              <a:r>
                <a:rPr lang="en-US" altLang="zh-CN" sz="2000" dirty="0">
                  <a:solidFill>
                    <a:srgbClr val="FF0000"/>
                  </a:solidFill>
                </a:rPr>
                <a:t>NP-hard optimization</a:t>
              </a:r>
              <a:endParaRPr lang="zh-CN" altLang="en-US" sz="2000" dirty="0">
                <a:solidFill>
                  <a:srgbClr val="FF0000"/>
                </a:solidFill>
              </a:endParaRPr>
            </a:p>
          </p:txBody>
        </p:sp>
      </p:grpSp>
      <p:pic>
        <p:nvPicPr>
          <p:cNvPr id="18" name="图片 17">
            <a:extLst>
              <a:ext uri="{FF2B5EF4-FFF2-40B4-BE49-F238E27FC236}">
                <a16:creationId xmlns:a16="http://schemas.microsoft.com/office/drawing/2014/main" id="{7380E615-3B06-42FB-A3E3-15DD78CB4CC3}"/>
              </a:ext>
            </a:extLst>
          </p:cNvPr>
          <p:cNvPicPr>
            <a:picLocks noChangeAspect="1"/>
          </p:cNvPicPr>
          <p:nvPr/>
        </p:nvPicPr>
        <p:blipFill rotWithShape="1">
          <a:blip r:embed="rId3"/>
          <a:srcRect t="3029" r="4158"/>
          <a:stretch/>
        </p:blipFill>
        <p:spPr>
          <a:xfrm>
            <a:off x="190099" y="2618114"/>
            <a:ext cx="8763802" cy="3542719"/>
          </a:xfrm>
          <a:prstGeom prst="rect">
            <a:avLst/>
          </a:prstGeom>
        </p:spPr>
      </p:pic>
    </p:spTree>
    <p:extLst>
      <p:ext uri="{BB962C8B-B14F-4D97-AF65-F5344CB8AC3E}">
        <p14:creationId xmlns:p14="http://schemas.microsoft.com/office/powerpoint/2010/main" val="954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graph structure is unknown, find</a:t>
            </a:r>
          </a:p>
          <a:p>
            <a:pPr algn="ctr"/>
            <a:endParaRPr lang="en-US" altLang="zh-CN" dirty="0"/>
          </a:p>
          <a:p>
            <a:r>
              <a:rPr lang="en-US" altLang="zh-CN" dirty="0"/>
              <a:t>Heuristic search</a:t>
            </a:r>
          </a:p>
          <a:p>
            <a:pPr lvl="1"/>
            <a:r>
              <a:rPr lang="en-US" altLang="zh-CN" dirty="0"/>
              <a:t>Complete data :local computations</a:t>
            </a:r>
          </a:p>
          <a:p>
            <a:pPr lvl="1"/>
            <a:r>
              <a:rPr lang="en-US" altLang="zh-CN" dirty="0"/>
              <a:t>Incomplete data (score </a:t>
            </a:r>
            <a:r>
              <a:rPr lang="en-US" altLang="zh-CN" dirty="0" err="1"/>
              <a:t>nondecomposable</a:t>
            </a:r>
            <a:r>
              <a:rPr lang="en-US" altLang="zh-CN" dirty="0"/>
              <a:t>): stochastic methods</a:t>
            </a:r>
          </a:p>
          <a:p>
            <a:endParaRPr lang="en-US" altLang="zh-CN" dirty="0"/>
          </a:p>
          <a:p>
            <a:endParaRPr lang="en-US" altLang="zh-CN" dirty="0"/>
          </a:p>
          <a:p>
            <a:endParaRPr lang="en-US" altLang="zh-CN" dirty="0"/>
          </a:p>
          <a:p>
            <a:endParaRPr lang="en-US" altLang="zh-CN" dirty="0"/>
          </a:p>
          <a:p>
            <a:r>
              <a:rPr lang="en-US" altLang="zh-CN" dirty="0"/>
              <a:t>Constrained-based methods (PC/IC algorithms)</a:t>
            </a:r>
          </a:p>
          <a:p>
            <a:pPr lvl="1"/>
            <a:r>
              <a:rPr lang="en-US" altLang="zh-CN" dirty="0"/>
              <a:t>Data impose independence relations (constraints) on graph structure</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12/23/2021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矩形 6"/>
              <p:cNvSpPr/>
              <p:nvPr/>
            </p:nvSpPr>
            <p:spPr>
              <a:xfrm>
                <a:off x="2980670" y="1270254"/>
                <a:ext cx="3185039" cy="596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𝐺</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𝐺</m:t>
                                  </m:r>
                                </m:lim>
                              </m:limLow>
                            </m:fName>
                            <m:e>
                              <m:r>
                                <a:rPr lang="en-US" altLang="zh-CN" sz="2400" i="1">
                                  <a:latin typeface="Cambria Math" panose="02040503050406030204" pitchFamily="18" charset="0"/>
                                </a:rPr>
                                <m:t>𝑆𝑐𝑜𝑟𝑒</m:t>
                              </m:r>
                              <m:r>
                                <a:rPr lang="en-US" altLang="zh-CN" sz="2400" i="1">
                                  <a:latin typeface="Cambria Math" panose="02040503050406030204" pitchFamily="18" charset="0"/>
                                </a:rPr>
                                <m:t>(</m:t>
                              </m:r>
                              <m:r>
                                <a:rPr lang="en-US" altLang="zh-CN" sz="2400" i="1">
                                  <a:latin typeface="Cambria Math" panose="02040503050406030204" pitchFamily="18" charset="0"/>
                                </a:rPr>
                                <m:t>𝐺</m:t>
                              </m:r>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980670" y="1270254"/>
                <a:ext cx="3185039" cy="596766"/>
              </a:xfrm>
              <a:prstGeom prst="rect">
                <a:avLst/>
              </a:prstGeom>
              <a:blipFill>
                <a:blip r:embed="rId2"/>
                <a:stretch>
                  <a:fillRect/>
                </a:stretch>
              </a:blipFill>
            </p:spPr>
            <p:txBody>
              <a:bodyPr/>
              <a:lstStyle/>
              <a:p>
                <a:r>
                  <a:rPr lang="zh-CN" altLang="en-US">
                    <a:noFill/>
                  </a:rPr>
                  <a:t> </a:t>
                </a:r>
              </a:p>
            </p:txBody>
          </p:sp>
        </mc:Fallback>
      </mc:AlternateContent>
      <p:grpSp>
        <p:nvGrpSpPr>
          <p:cNvPr id="10" name="组合 9"/>
          <p:cNvGrpSpPr/>
          <p:nvPr/>
        </p:nvGrpSpPr>
        <p:grpSpPr>
          <a:xfrm>
            <a:off x="3626069" y="1301787"/>
            <a:ext cx="4982354" cy="1014182"/>
            <a:chOff x="3626069" y="1301787"/>
            <a:chExt cx="4982354" cy="1014182"/>
          </a:xfrm>
        </p:grpSpPr>
        <p:sp>
          <p:nvSpPr>
            <p:cNvPr id="8" name="线形标注 2 7"/>
            <p:cNvSpPr/>
            <p:nvPr/>
          </p:nvSpPr>
          <p:spPr>
            <a:xfrm>
              <a:off x="3626069" y="1301787"/>
              <a:ext cx="2539640" cy="522476"/>
            </a:xfrm>
            <a:prstGeom prst="borderCallout2">
              <a:avLst>
                <a:gd name="adj1" fmla="val 60961"/>
                <a:gd name="adj2" fmla="val 100035"/>
                <a:gd name="adj3" fmla="val 96137"/>
                <a:gd name="adj4" fmla="val 124683"/>
                <a:gd name="adj5" fmla="val 98429"/>
                <a:gd name="adj6" fmla="val 12530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984124" y="1608083"/>
              <a:ext cx="1624299" cy="707886"/>
            </a:xfrm>
            <a:prstGeom prst="rect">
              <a:avLst/>
            </a:prstGeom>
            <a:noFill/>
          </p:spPr>
          <p:txBody>
            <a:bodyPr wrap="square" rtlCol="0">
              <a:spAutoFit/>
            </a:bodyPr>
            <a:lstStyle/>
            <a:p>
              <a:r>
                <a:rPr lang="en-US" altLang="zh-CN" sz="2000" dirty="0">
                  <a:solidFill>
                    <a:srgbClr val="FF0000"/>
                  </a:solidFill>
                </a:rPr>
                <a:t>NP-hard optimization</a:t>
              </a:r>
              <a:endParaRPr lang="zh-CN" altLang="en-US" sz="2000" dirty="0">
                <a:solidFill>
                  <a:srgbClr val="FF0000"/>
                </a:solidFill>
              </a:endParaRPr>
            </a:p>
          </p:txBody>
        </p:sp>
      </p:grpSp>
      <p:grpSp>
        <p:nvGrpSpPr>
          <p:cNvPr id="17" name="组合 16"/>
          <p:cNvGrpSpPr/>
          <p:nvPr/>
        </p:nvGrpSpPr>
        <p:grpSpPr>
          <a:xfrm>
            <a:off x="4609665" y="2989372"/>
            <a:ext cx="3216069" cy="2233206"/>
            <a:chOff x="4609665" y="2989372"/>
            <a:chExt cx="3216069" cy="2233206"/>
          </a:xfrm>
        </p:grpSpPr>
        <p:grpSp>
          <p:nvGrpSpPr>
            <p:cNvPr id="15" name="组合 14"/>
            <p:cNvGrpSpPr/>
            <p:nvPr/>
          </p:nvGrpSpPr>
          <p:grpSpPr>
            <a:xfrm>
              <a:off x="4609665" y="2998126"/>
              <a:ext cx="3216069" cy="2224452"/>
              <a:chOff x="4609665" y="2998126"/>
              <a:chExt cx="3216069" cy="2224452"/>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ackgroundRemoval t="0" b="100000" l="0" r="98919">
                            <a14:foregroundMark x1="89189" y1="6061" x2="89189" y2="6061"/>
                            <a14:foregroundMark x1="89189" y1="4545" x2="96216" y2="6061"/>
                            <a14:foregroundMark x1="20541" y1="7576" x2="7568" y2="56061"/>
                            <a14:backgroundMark x1="2703" y1="36364" x2="4324" y2="34848"/>
                            <a14:backgroundMark x1="4865" y1="46970" x2="0" y2="62121"/>
                          </a14:backgroundRemoval>
                        </a14:imgEffect>
                      </a14:imgLayer>
                    </a14:imgProps>
                  </a:ext>
                </a:extLst>
              </a:blip>
              <a:stretch>
                <a:fillRect/>
              </a:stretch>
            </p:blipFill>
            <p:spPr>
              <a:xfrm>
                <a:off x="4609665" y="3036222"/>
                <a:ext cx="1761905" cy="628571"/>
              </a:xfrm>
              <a:prstGeom prst="rect">
                <a:avLst/>
              </a:prstGeom>
            </p:spPr>
          </p:pic>
          <p:pic>
            <p:nvPicPr>
              <p:cNvPr id="12" name="图片 11"/>
              <p:cNvPicPr>
                <a:picLocks noChangeAspect="1"/>
              </p:cNvPicPr>
              <p:nvPr/>
            </p:nvPicPr>
            <p:blipFill>
              <a:blip r:embed="rId5"/>
              <a:stretch>
                <a:fillRect/>
              </a:stretch>
            </p:blipFill>
            <p:spPr>
              <a:xfrm>
                <a:off x="6528807" y="2998126"/>
                <a:ext cx="1228571" cy="704762"/>
              </a:xfrm>
              <a:prstGeom prst="rect">
                <a:avLst/>
              </a:prstGeom>
            </p:spPr>
          </p:pic>
          <p:pic>
            <p:nvPicPr>
              <p:cNvPr id="13" name="图片 12"/>
              <p:cNvPicPr>
                <a:picLocks noChangeAspect="1"/>
              </p:cNvPicPr>
              <p:nvPr/>
            </p:nvPicPr>
            <p:blipFill>
              <a:blip r:embed="rId6"/>
              <a:stretch>
                <a:fillRect/>
              </a:stretch>
            </p:blipFill>
            <p:spPr>
              <a:xfrm>
                <a:off x="4795474" y="3823352"/>
                <a:ext cx="1733333" cy="895238"/>
              </a:xfrm>
              <a:prstGeom prst="rect">
                <a:avLst/>
              </a:prstGeom>
            </p:spPr>
          </p:pic>
          <p:pic>
            <p:nvPicPr>
              <p:cNvPr id="14" name="图片 13"/>
              <p:cNvPicPr>
                <a:picLocks noChangeAspect="1"/>
              </p:cNvPicPr>
              <p:nvPr/>
            </p:nvPicPr>
            <p:blipFill>
              <a:blip r:embed="rId7"/>
              <a:stretch>
                <a:fillRect/>
              </a:stretch>
            </p:blipFill>
            <p:spPr>
              <a:xfrm>
                <a:off x="6473353" y="3984483"/>
                <a:ext cx="1352381" cy="1238095"/>
              </a:xfrm>
              <a:prstGeom prst="rect">
                <a:avLst/>
              </a:prstGeom>
            </p:spPr>
          </p:pic>
        </p:grpSp>
        <p:sp>
          <p:nvSpPr>
            <p:cNvPr id="16" name="文本框 15"/>
            <p:cNvSpPr txBox="1"/>
            <p:nvPr/>
          </p:nvSpPr>
          <p:spPr>
            <a:xfrm>
              <a:off x="5528716" y="2989372"/>
              <a:ext cx="944637" cy="307777"/>
            </a:xfrm>
            <a:prstGeom prst="rect">
              <a:avLst/>
            </a:prstGeom>
            <a:solidFill>
              <a:schemeClr val="bg1"/>
            </a:solidFill>
          </p:spPr>
          <p:txBody>
            <a:bodyPr wrap="square" rtlCol="0">
              <a:spAutoFit/>
            </a:bodyPr>
            <a:lstStyle/>
            <a:p>
              <a:r>
                <a:rPr lang="en-US" altLang="zh-CN" sz="1400" b="1" dirty="0"/>
                <a:t>Add C-&gt;B</a:t>
              </a:r>
              <a:endParaRPr lang="zh-CN" altLang="en-US" sz="1400" b="1" dirty="0"/>
            </a:p>
          </p:txBody>
        </p:sp>
      </p:grpSp>
    </p:spTree>
    <p:extLst>
      <p:ext uri="{BB962C8B-B14F-4D97-AF65-F5344CB8AC3E}">
        <p14:creationId xmlns:p14="http://schemas.microsoft.com/office/powerpoint/2010/main" val="266351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inference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process of speculating unknown variables using values of observed variables is called inference</a:t>
                </a:r>
              </a:p>
              <a:p>
                <a:r>
                  <a:rPr lang="en-US" altLang="zh-CN" dirty="0"/>
                  <a:t>The ideal situation is to compute posterior probabilities </a:t>
                </a:r>
                <a14:m>
                  <m:oMath xmlns:m="http://schemas.openxmlformats.org/officeDocument/2006/math">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a:latin typeface="Cambria Math" panose="02040503050406030204" pitchFamily="18" charset="0"/>
                      </a:rPr>
                      <m:t>𝐪</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a:latin typeface="Cambria Math" panose="02040503050406030204" pitchFamily="18" charset="0"/>
                      </a:rPr>
                      <m:t>𝐞</m:t>
                    </m:r>
                    <m:r>
                      <a:rPr lang="en-US" altLang="zh-CN" b="0" i="1" smtClean="0">
                        <a:latin typeface="Cambria Math" panose="02040503050406030204" pitchFamily="18" charset="0"/>
                      </a:rPr>
                      <m:t>)</m:t>
                    </m:r>
                  </m:oMath>
                </a14:m>
                <a:r>
                  <a:rPr lang="en-US" altLang="zh-CN" dirty="0"/>
                  <a:t> using joint distribution defined in BN</a:t>
                </a:r>
              </a:p>
              <a:p>
                <a:pPr lvl="1"/>
                <a:r>
                  <a:rPr lang="en-US" altLang="zh-CN" dirty="0"/>
                  <a:t>Query variables: </a:t>
                </a:r>
                <a14:m>
                  <m:oMath xmlns:m="http://schemas.openxmlformats.org/officeDocument/2006/math">
                    <m:r>
                      <a:rPr lang="en-US" altLang="zh-CN" b="0" i="1" dirty="0" smtClean="0">
                        <a:latin typeface="Cambria Math" panose="02040503050406030204" pitchFamily="18" charset="0"/>
                      </a:rPr>
                      <m:t>𝑄</m:t>
                    </m:r>
                    <m:r>
                      <a:rPr lang="en-US" altLang="zh-CN" b="0" i="1" dirty="0" smtClean="0">
                        <a:latin typeface="Cambria Math" panose="02040503050406030204" pitchFamily="18" charset="0"/>
                      </a:rPr>
                      <m:t>=</m:t>
                    </m:r>
                    <m:r>
                      <a:rPr lang="en-US" altLang="zh-CN" b="1" i="0" dirty="0" smtClean="0">
                        <a:latin typeface="Cambria Math" panose="02040503050406030204" pitchFamily="18" charset="0"/>
                      </a:rPr>
                      <m:t>𝐪</m:t>
                    </m:r>
                  </m:oMath>
                </a14:m>
                <a:endParaRPr lang="en-US" altLang="zh-CN" b="1" dirty="0"/>
              </a:p>
              <a:p>
                <a:pPr lvl="1"/>
                <a:r>
                  <a:rPr lang="en-US" altLang="zh-CN" dirty="0"/>
                  <a:t>Evidence (observed observed) variables: ) variables: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 = </m:t>
                    </m:r>
                    <m:r>
                      <a:rPr lang="en-US" altLang="zh-CN" b="1" i="0" dirty="0" smtClean="0">
                        <a:latin typeface="Cambria Math" panose="02040503050406030204" pitchFamily="18" charset="0"/>
                      </a:rPr>
                      <m:t>𝐞</m:t>
                    </m:r>
                  </m:oMath>
                </a14:m>
                <a:endParaRPr lang="en-US" altLang="zh-CN" b="1" dirty="0"/>
              </a:p>
              <a:p>
                <a:pPr lvl="1"/>
                <a:endParaRPr lang="en-US" altLang="zh-CN" dirty="0"/>
              </a:p>
              <a:p>
                <a:r>
                  <a:rPr lang="en-US" altLang="zh-CN" dirty="0"/>
                  <a:t>Recall: inference via the full joint distribution</a:t>
                </a:r>
              </a:p>
              <a:p>
                <a:endParaRPr lang="en-US" altLang="zh-CN" dirty="0"/>
              </a:p>
              <a:p>
                <a:endParaRPr lang="en-US" altLang="zh-CN" dirty="0"/>
              </a:p>
              <a:p>
                <a:r>
                  <a:rPr lang="en-US" altLang="zh-CN" dirty="0"/>
                  <a:t>Exact inference is NP-hard (Actually #P-complete)</a:t>
                </a:r>
              </a:p>
              <a:p>
                <a:pPr algn="ct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mc:AlternateContent xmlns:mc="http://schemas.openxmlformats.org/markup-compatibility/2006" xmlns:a14="http://schemas.microsoft.com/office/drawing/2010/main">
        <mc:Choice Requires="a14">
          <p:sp>
            <p:nvSpPr>
              <p:cNvPr id="7" name="矩形 6"/>
              <p:cNvSpPr/>
              <p:nvPr/>
            </p:nvSpPr>
            <p:spPr>
              <a:xfrm>
                <a:off x="2391240" y="3977310"/>
                <a:ext cx="5015540"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i="1">
                              <a:latin typeface="Cambria Math" panose="02040503050406030204" pitchFamily="18" charset="0"/>
                            </a:rPr>
                            <m:t>𝐸</m:t>
                          </m:r>
                          <m:r>
                            <a:rPr lang="en-US" altLang="zh-CN" sz="2400" i="1">
                              <a:latin typeface="Cambria Math" panose="02040503050406030204" pitchFamily="18" charset="0"/>
                            </a:rPr>
                            <m:t>=</m:t>
                          </m:r>
                          <m:r>
                            <a:rPr lang="en-US" altLang="zh-CN" sz="2400" b="1" i="0">
                              <a:latin typeface="Cambria Math" panose="02040503050406030204" pitchFamily="18" charset="0"/>
                            </a:rPr>
                            <m:t>𝐞</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1">
                          <a:latin typeface="Cambria Math" panose="02040503050406030204" pitchFamily="18" charset="0"/>
                        </a:rPr>
                        <m:t>𝐪</m:t>
                      </m:r>
                      <m:r>
                        <a:rPr lang="en-US" altLang="zh-CN" sz="2400" i="1">
                          <a:latin typeface="Cambria Math" panose="02040503050406030204" pitchFamily="18" charset="0"/>
                        </a:rPr>
                        <m:t>,</m:t>
                      </m:r>
                      <m:r>
                        <a:rPr lang="en-US" altLang="zh-CN" sz="2400" b="1">
                          <a:latin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391240" y="3977310"/>
                <a:ext cx="5015540" cy="861326"/>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5306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31351D-2BE4-4580-8A6D-8DA58FE7C853}"/>
              </a:ext>
            </a:extLst>
          </p:cNvPr>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F209E63-7762-4DF7-839E-2859874E5C38}"/>
                  </a:ext>
                </a:extLst>
              </p:cNvPr>
              <p:cNvSpPr>
                <a:spLocks noGrp="1"/>
              </p:cNvSpPr>
              <p:nvPr>
                <p:ph idx="1"/>
              </p:nvPr>
            </p:nvSpPr>
            <p:spPr/>
            <p:txBody>
              <a:bodyPr/>
              <a:lstStyle/>
              <a:p>
                <a:r>
                  <a:rPr lang="en-US" altLang="zh-CN" dirty="0"/>
                  <a:t>It’s difficult when BN structure is large</a:t>
                </a:r>
              </a:p>
              <a:p>
                <a:r>
                  <a:rPr lang="en-US" altLang="zh-CN" dirty="0"/>
                  <a:t>Using sampling methods to perform approximate inference</a:t>
                </a:r>
              </a:p>
              <a:p>
                <a:r>
                  <a:rPr lang="en-US" altLang="zh-CN" dirty="0"/>
                  <a:t>Gibbs sampler</a:t>
                </a:r>
              </a:p>
              <a:p>
                <a:pPr lvl="1"/>
                <a:r>
                  <a:rPr lang="en-US" altLang="zh-CN" dirty="0"/>
                  <a:t>Suppose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en-US" altLang="zh-CN" dirty="0"/>
                  <a:t> is a </a:t>
                </a:r>
                <a:r>
                  <a:rPr lang="en-US" altLang="zh-CN" dirty="0" err="1"/>
                  <a:t>p.d.f.</a:t>
                </a:r>
                <a:r>
                  <a:rPr lang="en-US" altLang="zh-CN" dirty="0"/>
                  <a:t> or </a:t>
                </a:r>
                <a:r>
                  <a:rPr lang="en-US" altLang="zh-CN" dirty="0" err="1"/>
                  <a:t>p.m.f</a:t>
                </a:r>
                <a:r>
                  <a:rPr lang="en-US" altLang="zh-CN" dirty="0"/>
                  <a:t>. that is difficult to sample from directly.</a:t>
                </a:r>
              </a:p>
              <a:p>
                <a:pPr lvl="1"/>
                <a:r>
                  <a:rPr lang="en-US" altLang="zh-CN" dirty="0"/>
                  <a:t>Suppose, though, that we can easily sample from the conditional distributions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err="1">
                        <a:latin typeface="Cambria Math" panose="02040503050406030204" pitchFamily="18" charset="0"/>
                      </a:rPr>
                      <m:t>𝑥</m:t>
                    </m:r>
                    <m:r>
                      <a:rPr lang="en-US" altLang="zh-CN" i="1" dirty="0" err="1">
                        <a:latin typeface="Cambria Math" panose="02040503050406030204" pitchFamily="18" charset="0"/>
                      </a:rPr>
                      <m:t>|</m:t>
                    </m:r>
                    <m:r>
                      <a:rPr lang="en-US" altLang="zh-CN" i="1" dirty="0" err="1">
                        <a:latin typeface="Cambria Math" panose="02040503050406030204" pitchFamily="18" charset="0"/>
                      </a:rPr>
                      <m:t>𝑦</m:t>
                    </m:r>
                    <m:r>
                      <a:rPr lang="en-US" altLang="zh-CN" i="1" dirty="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err="1">
                        <a:latin typeface="Cambria Math" panose="02040503050406030204" pitchFamily="18" charset="0"/>
                      </a:rPr>
                      <m:t>𝑦</m:t>
                    </m:r>
                    <m:r>
                      <a:rPr lang="en-US" altLang="zh-CN" i="1" dirty="0" err="1">
                        <a:latin typeface="Cambria Math" panose="02040503050406030204" pitchFamily="18" charset="0"/>
                      </a:rPr>
                      <m:t>|</m:t>
                    </m:r>
                    <m:r>
                      <a:rPr lang="en-US" altLang="zh-CN" i="1" dirty="0" err="1">
                        <a:latin typeface="Cambria Math" panose="02040503050406030204" pitchFamily="18" charset="0"/>
                      </a:rPr>
                      <m:t>𝑥</m:t>
                    </m:r>
                  </m:oMath>
                </a14:m>
                <a:r>
                  <a:rPr lang="en-US" altLang="zh-CN" dirty="0"/>
                  <a:t>). </a:t>
                </a:r>
              </a:p>
              <a:p>
                <a:pPr lvl="1"/>
                <a:r>
                  <a:rPr lang="en-US" altLang="zh-CN" dirty="0"/>
                  <a:t>The Gibbs sampler proceeds as follows: </a:t>
                </a:r>
              </a:p>
              <a:p>
                <a:pPr marL="726948" lvl="2" indent="-342900">
                  <a:buFont typeface="+mj-lt"/>
                  <a:buAutoNum type="arabicPeriod"/>
                </a:pPr>
                <a:r>
                  <a:rPr lang="en-US" altLang="zh-CN" dirty="0"/>
                  <a:t>set </a:t>
                </a:r>
                <a14:m>
                  <m:oMath xmlns:m="http://schemas.openxmlformats.org/officeDocument/2006/math">
                    <m:r>
                      <a:rPr lang="en-US" altLang="zh-CN" i="1" dirty="0" smtClean="0">
                        <a:latin typeface="Cambria Math" panose="02040503050406030204" pitchFamily="18" charset="0"/>
                      </a:rPr>
                      <m:t>𝑥</m:t>
                    </m:r>
                  </m:oMath>
                </a14:m>
                <a:r>
                  <a:rPr lang="en-US" altLang="zh-CN" dirty="0"/>
                  <a:t> and </a:t>
                </a:r>
                <a14:m>
                  <m:oMath xmlns:m="http://schemas.openxmlformats.org/officeDocument/2006/math">
                    <m:r>
                      <a:rPr lang="en-US" altLang="zh-CN" i="1" dirty="0" smtClean="0">
                        <a:latin typeface="Cambria Math" panose="02040503050406030204" pitchFamily="18" charset="0"/>
                      </a:rPr>
                      <m:t>𝑦</m:t>
                    </m:r>
                  </m:oMath>
                </a14:m>
                <a:r>
                  <a:rPr lang="en-US" altLang="zh-CN" dirty="0"/>
                  <a:t> to some initial starting values </a:t>
                </a:r>
              </a:p>
              <a:p>
                <a:pPr marL="726948" lvl="2" indent="-342900">
                  <a:buFont typeface="+mj-lt"/>
                  <a:buAutoNum type="arabicPeriod"/>
                </a:pPr>
                <a:r>
                  <a:rPr lang="en-US" altLang="zh-CN" dirty="0"/>
                  <a:t>then sample </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oMath>
                </a14:m>
                <a:r>
                  <a:rPr lang="en-US" altLang="zh-CN" dirty="0"/>
                  <a:t>, then sample </a:t>
                </a:r>
                <a14:m>
                  <m:oMath xmlns:m="http://schemas.openxmlformats.org/officeDocument/2006/math">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𝑥</m:t>
                    </m:r>
                    <m:r>
                      <a:rPr lang="en-US" altLang="zh-CN" i="1" dirty="0">
                        <a:latin typeface="Cambria Math" panose="02040503050406030204" pitchFamily="18" charset="0"/>
                      </a:rPr>
                      <m:t>,</m:t>
                    </m:r>
                  </m:oMath>
                </a14:m>
                <a:r>
                  <a:rPr lang="en-US" altLang="zh-CN" dirty="0"/>
                  <a:t> then </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oMath>
                </a14:m>
                <a:r>
                  <a:rPr lang="en-US" altLang="zh-CN" dirty="0"/>
                  <a:t>, and so on</a:t>
                </a:r>
                <a:endParaRPr lang="zh-CN" altLang="en-US" dirty="0"/>
              </a:p>
            </p:txBody>
          </p:sp>
        </mc:Choice>
        <mc:Fallback>
          <p:sp>
            <p:nvSpPr>
              <p:cNvPr id="3" name="内容占位符 2">
                <a:extLst>
                  <a:ext uri="{FF2B5EF4-FFF2-40B4-BE49-F238E27FC236}">
                    <a16:creationId xmlns:a16="http://schemas.microsoft.com/office/drawing/2014/main" id="{6F209E63-7762-4DF7-839E-2859874E5C38}"/>
                  </a:ext>
                </a:extLst>
              </p:cNvPr>
              <p:cNvSpPr>
                <a:spLocks noGrp="1" noRot="1" noChangeAspect="1" noMove="1" noResize="1" noEditPoints="1" noAdjustHandles="1" noChangeArrowheads="1" noChangeShapeType="1" noTextEdit="1"/>
              </p:cNvSpPr>
              <p:nvPr>
                <p:ph idx="1"/>
              </p:nvPr>
            </p:nvSpPr>
            <p:spPr>
              <a:blipFill>
                <a:blip r:embed="rId2"/>
                <a:stretch>
                  <a:fillRect l="-1140" t="-1568" r="-174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1AFD6DA-9C2D-4125-B359-87C714551786}"/>
              </a:ext>
            </a:extLst>
          </p:cNvPr>
          <p:cNvSpPr>
            <a:spLocks noGrp="1"/>
          </p:cNvSpPr>
          <p:nvPr>
            <p:ph type="dt" sz="half" idx="10"/>
          </p:nvPr>
        </p:nvSpPr>
        <p:spPr/>
        <p:txBody>
          <a:bodyPr/>
          <a:lstStyle/>
          <a:p>
            <a:fld id="{568E3CEA-F198-483E-B136-E6DE4D19DBBA}" type="datetime1">
              <a:rPr lang="en-US" smtClean="0"/>
              <a:t>12/23/2021</a:t>
            </a:fld>
            <a:endParaRPr lang="en-US"/>
          </a:p>
        </p:txBody>
      </p:sp>
      <p:sp>
        <p:nvSpPr>
          <p:cNvPr id="5" name="页脚占位符 4">
            <a:extLst>
              <a:ext uri="{FF2B5EF4-FFF2-40B4-BE49-F238E27FC236}">
                <a16:creationId xmlns:a16="http://schemas.microsoft.com/office/drawing/2014/main" id="{09118AB3-472F-4D89-999E-C69F3A57CFCA}"/>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C52B2337-F107-4A83-9BDA-880F15F7DBB3}"/>
              </a:ext>
            </a:extLst>
          </p:cNvPr>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3269366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E5EDB6-B3F9-460A-B749-E916D5045C32}"/>
              </a:ext>
            </a:extLst>
          </p:cNvPr>
          <p:cNvSpPr>
            <a:spLocks noGrp="1"/>
          </p:cNvSpPr>
          <p:nvPr>
            <p:ph type="title"/>
          </p:nvPr>
        </p:nvSpPr>
        <p:spPr/>
        <p:txBody>
          <a:bodyPr/>
          <a:lstStyle/>
          <a:p>
            <a:r>
              <a:rPr lang="en-US" altLang="zh-CN" dirty="0"/>
              <a:t>Gibbs sampler</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236004A-1229-4D08-8BEF-F6AA89ED62C1}"/>
                  </a:ext>
                </a:extLst>
              </p:cNvPr>
              <p:cNvSpPr>
                <a:spLocks noGrp="1"/>
              </p:cNvSpPr>
              <p:nvPr>
                <p:ph idx="1"/>
              </p:nvPr>
            </p:nvSpPr>
            <p:spPr/>
            <p:txBody>
              <a:bodyPr>
                <a:noAutofit/>
              </a:bodyPr>
              <a:lstStyle/>
              <a:p>
                <a:r>
                  <a:rPr lang="en-US" altLang="zh-CN" sz="2000" dirty="0">
                    <a:solidFill>
                      <a:srgbClr val="0070C0"/>
                    </a:solidFill>
                  </a:rPr>
                  <a:t>0. </a:t>
                </a:r>
                <a:r>
                  <a:rPr lang="en-US" altLang="zh-CN" sz="2000" dirty="0"/>
                  <a:t>Set </a:t>
                </a:r>
                <a14:m>
                  <m:oMath xmlns:m="http://schemas.openxmlformats.org/officeDocument/2006/math">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0</m:t>
                        </m:r>
                      </m:sub>
                    </m:sSub>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0</m:t>
                        </m:r>
                      </m:sub>
                    </m:sSub>
                    <m:r>
                      <a:rPr lang="en-US" altLang="zh-CN" sz="2000" i="1" dirty="0" smtClean="0">
                        <a:latin typeface="Cambria Math" panose="02040503050406030204" pitchFamily="18" charset="0"/>
                      </a:rPr>
                      <m:t>)</m:t>
                    </m:r>
                  </m:oMath>
                </a14:m>
                <a:r>
                  <a:rPr lang="en-US" altLang="zh-CN" sz="2000" dirty="0"/>
                  <a:t> to some starting value. </a:t>
                </a:r>
              </a:p>
              <a:p>
                <a:r>
                  <a:rPr lang="en-US" altLang="zh-CN" sz="2000" dirty="0">
                    <a:solidFill>
                      <a:srgbClr val="0070C0"/>
                    </a:solidFill>
                  </a:rPr>
                  <a:t>1. </a:t>
                </a:r>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𝑥</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0</m:t>
                        </m:r>
                      </m:sub>
                    </m:sSub>
                    <m:r>
                      <a:rPr lang="en-US" altLang="zh-CN" sz="2000" i="1" dirty="0" smtClean="0">
                        <a:latin typeface="Cambria Math" panose="02040503050406030204" pitchFamily="18" charset="0"/>
                      </a:rPr>
                      <m:t>)</m:t>
                    </m:r>
                  </m:oMath>
                </a14:m>
                <a:r>
                  <a:rPr lang="en-US" altLang="zh-CN" sz="2000" dirty="0"/>
                  <a:t>, that is, from the conditional distribution </a:t>
                </a:r>
                <a14:m>
                  <m:oMath xmlns:m="http://schemas.openxmlformats.org/officeDocument/2006/math">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0</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smtClean="0">
                        <a:solidFill>
                          <a:srgbClr val="0070C0"/>
                        </a:solidFill>
                        <a:latin typeface="Cambria Math" panose="02040503050406030204" pitchFamily="18" charset="0"/>
                      </a:rPr>
                      <m:t> (</m:t>
                    </m:r>
                    <m:sSub>
                      <m:sSubPr>
                        <m:ctrlPr>
                          <a:rPr lang="en-US" altLang="zh-CN" sz="2000" i="1" dirty="0" smtClean="0">
                            <a:solidFill>
                              <a:srgbClr val="0070C0"/>
                            </a:solidFill>
                            <a:latin typeface="Cambria Math" panose="02040503050406030204" pitchFamily="18" charset="0"/>
                          </a:rPr>
                        </m:ctrlPr>
                      </m:sSubPr>
                      <m:e>
                        <m:r>
                          <a:rPr lang="en-US" altLang="zh-CN" sz="2000" i="1" dirty="0" smtClean="0">
                            <a:solidFill>
                              <a:srgbClr val="0070C0"/>
                            </a:solidFill>
                            <a:latin typeface="Cambria Math" panose="02040503050406030204" pitchFamily="18" charset="0"/>
                          </a:rPr>
                          <m:t>𝑥</m:t>
                        </m:r>
                      </m:e>
                      <m:sub>
                        <m:r>
                          <a:rPr lang="en-US" altLang="zh-CN" sz="2000" i="1" dirty="0" smtClean="0">
                            <a:solidFill>
                              <a:srgbClr val="0070C0"/>
                            </a:solidFill>
                            <a:latin typeface="Cambria Math" panose="02040503050406030204" pitchFamily="18" charset="0"/>
                          </a:rPr>
                          <m:t>1</m:t>
                        </m:r>
                      </m:sub>
                    </m:sSub>
                    <m:r>
                      <a:rPr lang="en-US" altLang="zh-CN" sz="2000" i="1" dirty="0" smtClean="0">
                        <a:solidFill>
                          <a:srgbClr val="0070C0"/>
                        </a:solidFill>
                        <a:latin typeface="Cambria Math" panose="02040503050406030204" pitchFamily="18" charset="0"/>
                      </a:rPr>
                      <m:t>, </m:t>
                    </m:r>
                    <m:sSub>
                      <m:sSubPr>
                        <m:ctrlPr>
                          <a:rPr lang="en-US" altLang="zh-CN" sz="2000" b="0" i="1" dirty="0" smtClean="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i="1" dirty="0">
                            <a:solidFill>
                              <a:srgbClr val="0070C0"/>
                            </a:solidFill>
                            <a:latin typeface="Cambria Math" panose="02040503050406030204" pitchFamily="18" charset="0"/>
                          </a:rPr>
                          <m:t>0</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𝑦</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oMath>
                </a14:m>
                <a:r>
                  <a:rPr lang="en-US" altLang="zh-CN" sz="2000" dirty="0"/>
                  <a:t>, that is, from the conditional distribution </a:t>
                </a:r>
                <a14:m>
                  <m:oMath xmlns:m="http://schemas.openxmlformats.org/officeDocument/2006/math">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𝑥</m:t>
                        </m:r>
                      </m:e>
                      <m:sub>
                        <m:r>
                          <a:rPr lang="en-US" altLang="zh-CN" sz="2000" i="1" dirty="0">
                            <a:solidFill>
                              <a:srgbClr val="0070C0"/>
                            </a:solidFill>
                            <a:latin typeface="Cambria Math" panose="02040503050406030204" pitchFamily="18" charset="0"/>
                          </a:rPr>
                          <m:t>1</m:t>
                        </m:r>
                      </m:sub>
                    </m:sSub>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b="0" i="1" dirty="0" smtClean="0">
                            <a:solidFill>
                              <a:srgbClr val="0070C0"/>
                            </a:solidFill>
                            <a:latin typeface="Cambria Math" panose="02040503050406030204" pitchFamily="18" charset="0"/>
                          </a:rPr>
                          <m:t>1</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solidFill>
                      <a:srgbClr val="0070C0"/>
                    </a:solidFill>
                  </a:rPr>
                  <a:t>2. </a:t>
                </a:r>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𝑥</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oMath>
                </a14:m>
                <a:r>
                  <a:rPr lang="en-US" altLang="zh-CN" sz="2000" dirty="0"/>
                  <a:t>, that is, from the conditional distribution </a:t>
                </a:r>
                <a14:m>
                  <m:oMath xmlns:m="http://schemas.openxmlformats.org/officeDocument/2006/math">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1</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𝑥</m:t>
                        </m:r>
                      </m:e>
                      <m:sub>
                        <m:r>
                          <a:rPr lang="en-US" altLang="zh-CN" sz="2000" b="0" i="1" dirty="0" smtClean="0">
                            <a:solidFill>
                              <a:srgbClr val="0070C0"/>
                            </a:solidFill>
                            <a:latin typeface="Cambria Math" panose="02040503050406030204" pitchFamily="18" charset="0"/>
                          </a:rPr>
                          <m:t>2</m:t>
                        </m:r>
                      </m:sub>
                    </m:sSub>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i="1" dirty="0">
                            <a:solidFill>
                              <a:srgbClr val="0070C0"/>
                            </a:solidFill>
                            <a:latin typeface="Cambria Math" panose="02040503050406030204" pitchFamily="18" charset="0"/>
                          </a:rPr>
                          <m:t>1</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𝑦</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oMath>
                </a14:m>
                <a:r>
                  <a:rPr lang="en-US" altLang="zh-CN" sz="2000" dirty="0"/>
                  <a:t>, that is, from the conditional distribution</a:t>
                </a:r>
                <a14:m>
                  <m:oMath xmlns:m="http://schemas.openxmlformats.org/officeDocument/2006/math">
                    <m:r>
                      <a:rPr lang="en-US" altLang="zh-CN" sz="2000" i="1" dirty="0" smtClean="0">
                        <a:latin typeface="Cambria Math" panose="02040503050406030204" pitchFamily="18" charset="0"/>
                      </a:rPr>
                      <m:t> </m:t>
                    </m:r>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𝑥</m:t>
                        </m:r>
                      </m:e>
                      <m:sub>
                        <m:r>
                          <a:rPr lang="en-US" altLang="zh-CN" sz="2000" b="0" i="1" dirty="0" smtClean="0">
                            <a:solidFill>
                              <a:srgbClr val="0070C0"/>
                            </a:solidFill>
                            <a:latin typeface="Cambria Math" panose="02040503050406030204" pitchFamily="18" charset="0"/>
                          </a:rPr>
                          <m:t>2</m:t>
                        </m:r>
                      </m:sub>
                    </m:sSub>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b="0" i="1" dirty="0" smtClean="0">
                            <a:solidFill>
                              <a:srgbClr val="0070C0"/>
                            </a:solidFill>
                            <a:latin typeface="Cambria Math" panose="02040503050406030204" pitchFamily="18" charset="0"/>
                          </a:rPr>
                          <m:t>2</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t> . . . </a:t>
                </a:r>
              </a:p>
              <a:p>
                <a:r>
                  <a:rPr lang="en-US" altLang="zh-CN" sz="2000" dirty="0"/>
                  <a:t>Repeat iterations 1 and 2, M times.</a:t>
                </a:r>
                <a:endParaRPr lang="zh-CN" altLang="en-US" sz="2000" dirty="0"/>
              </a:p>
            </p:txBody>
          </p:sp>
        </mc:Choice>
        <mc:Fallback>
          <p:sp>
            <p:nvSpPr>
              <p:cNvPr id="3" name="内容占位符 2">
                <a:extLst>
                  <a:ext uri="{FF2B5EF4-FFF2-40B4-BE49-F238E27FC236}">
                    <a16:creationId xmlns:a16="http://schemas.microsoft.com/office/drawing/2014/main" id="{D236004A-1229-4D08-8BEF-F6AA89ED62C1}"/>
                  </a:ext>
                </a:extLst>
              </p:cNvPr>
              <p:cNvSpPr>
                <a:spLocks noGrp="1" noRot="1" noChangeAspect="1" noMove="1" noResize="1" noEditPoints="1" noAdjustHandles="1" noChangeArrowheads="1" noChangeShapeType="1" noTextEdit="1"/>
              </p:cNvSpPr>
              <p:nvPr>
                <p:ph idx="1"/>
              </p:nvPr>
            </p:nvSpPr>
            <p:spPr>
              <a:blipFill>
                <a:blip r:embed="rId2"/>
                <a:stretch>
                  <a:fillRect l="-760" t="-1232" r="-152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3312666-87FA-4966-8908-E3290C3CF265}"/>
              </a:ext>
            </a:extLst>
          </p:cNvPr>
          <p:cNvSpPr>
            <a:spLocks noGrp="1"/>
          </p:cNvSpPr>
          <p:nvPr>
            <p:ph type="dt" sz="half" idx="10"/>
          </p:nvPr>
        </p:nvSpPr>
        <p:spPr/>
        <p:txBody>
          <a:bodyPr/>
          <a:lstStyle/>
          <a:p>
            <a:fld id="{568E3CEA-F198-483E-B136-E6DE4D19DBBA}" type="datetime1">
              <a:rPr lang="en-US" smtClean="0"/>
              <a:t>12/23/2021</a:t>
            </a:fld>
            <a:endParaRPr lang="en-US"/>
          </a:p>
        </p:txBody>
      </p:sp>
      <p:sp>
        <p:nvSpPr>
          <p:cNvPr id="5" name="页脚占位符 4">
            <a:extLst>
              <a:ext uri="{FF2B5EF4-FFF2-40B4-BE49-F238E27FC236}">
                <a16:creationId xmlns:a16="http://schemas.microsoft.com/office/drawing/2014/main" id="{D6AD4F74-1FB7-4668-B476-481BD610F480}"/>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812F9090-3E6B-4D57-8305-3038E9BA7415}"/>
              </a:ext>
            </a:extLst>
          </p:cNvPr>
          <p:cNvSpPr>
            <a:spLocks noGrp="1"/>
          </p:cNvSpPr>
          <p:nvPr>
            <p:ph type="sldNum" sz="quarter" idx="12"/>
          </p:nvPr>
        </p:nvSpPr>
        <p:spPr/>
        <p:txBody>
          <a:bodyPr/>
          <a:lstStyle/>
          <a:p>
            <a:fld id="{0E6D59EA-74EB-4426-9363-A4C6AA2DED66}" type="slidenum">
              <a:rPr lang="en-US" smtClean="0"/>
              <a:t>46</a:t>
            </a:fld>
            <a:endParaRPr lang="en-US"/>
          </a:p>
        </p:txBody>
      </p:sp>
    </p:spTree>
    <p:extLst>
      <p:ext uri="{BB962C8B-B14F-4D97-AF65-F5344CB8AC3E}">
        <p14:creationId xmlns:p14="http://schemas.microsoft.com/office/powerpoint/2010/main" val="3666190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67A92C-5B0B-4BD6-A44C-E6B290CB3BF2}"/>
              </a:ext>
            </a:extLst>
          </p:cNvPr>
          <p:cNvSpPr>
            <a:spLocks noGrp="1"/>
          </p:cNvSpPr>
          <p:nvPr>
            <p:ph type="title"/>
          </p:nvPr>
        </p:nvSpPr>
        <p:spPr/>
        <p:txBody>
          <a:bodyPr/>
          <a:lstStyle/>
          <a:p>
            <a:r>
              <a:rPr lang="en-US" altLang="zh-CN" dirty="0"/>
              <a:t>Gibbs sampler</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A833EE04-743C-4345-9A99-91B8163CD982}"/>
                  </a:ext>
                </a:extLst>
              </p:cNvPr>
              <p:cNvSpPr>
                <a:spLocks noGrp="1"/>
              </p:cNvSpPr>
              <p:nvPr>
                <p:ph idx="1"/>
              </p:nvPr>
            </p:nvSpPr>
            <p:spPr>
              <a:xfrm>
                <a:off x="587829" y="856989"/>
                <a:ext cx="8020594" cy="5444238"/>
              </a:xfrm>
            </p:spPr>
            <p:txBody>
              <a:bodyPr/>
              <a:lstStyle/>
              <a:p>
                <a:r>
                  <a:rPr lang="en-US" altLang="zh-CN" dirty="0"/>
                  <a:t>This procedure defines a sequence of pairs of random variables</a:t>
                </a:r>
              </a:p>
              <a:p>
                <a:endParaRPr lang="en-US" altLang="zh-CN" dirty="0"/>
              </a:p>
              <a:p>
                <a:endParaRPr lang="en-US" altLang="zh-CN" dirty="0"/>
              </a:p>
              <a:p>
                <a:r>
                  <a:rPr lang="en-US" altLang="zh-CN" dirty="0"/>
                  <a:t>They satisfies the property of being a Markov chain.</a:t>
                </a:r>
              </a:p>
              <a:p>
                <a:r>
                  <a:rPr lang="en-US" altLang="zh-CN" dirty="0"/>
                  <a:t>The conditional distribution of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m:t>
                    </m:r>
                  </m:oMath>
                </a14:m>
                <a:r>
                  <a:rPr lang="en-US" altLang="zh-CN" dirty="0"/>
                  <a:t> given all of the previous pairs depends only on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endParaRPr lang="en-US" altLang="zh-CN" dirty="0"/>
              </a:p>
              <a:p>
                <a14:m>
                  <m:oMath xmlns:m="http://schemas.openxmlformats.org/officeDocument/2006/math">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0</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0</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1</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1</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2</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2</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3</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3</m:t>
                            </m:r>
                          </m:sub>
                        </m:sSub>
                      </m:e>
                    </m:d>
                    <m:r>
                      <a:rPr lang="en-US" altLang="zh-CN" i="1" dirty="0">
                        <a:solidFill>
                          <a:schemeClr val="tx1">
                            <a:lumMod val="85000"/>
                            <a:lumOff val="15000"/>
                          </a:schemeClr>
                        </a:solidFill>
                        <a:latin typeface="Cambria Math" panose="02040503050406030204" pitchFamily="18" charset="0"/>
                      </a:rPr>
                      <m:t>…</m:t>
                    </m:r>
                  </m:oMath>
                </a14:m>
                <a:r>
                  <a:rPr lang="en-US" altLang="zh-CN" dirty="0"/>
                  <a:t> are not </a:t>
                </a:r>
                <a:r>
                  <a:rPr lang="en-US" altLang="zh-CN" dirty="0" err="1"/>
                  <a:t>i.i.d</a:t>
                </a:r>
                <a:r>
                  <a:rPr lang="en-US" altLang="zh-CN" dirty="0"/>
                  <a:t>. samples (Think about why).</a:t>
                </a:r>
              </a:p>
              <a:p>
                <a:endParaRPr lang="zh-CN" altLang="en-US" dirty="0"/>
              </a:p>
            </p:txBody>
          </p:sp>
        </mc:Choice>
        <mc:Fallback>
          <p:sp>
            <p:nvSpPr>
              <p:cNvPr id="3" name="内容占位符 2">
                <a:extLst>
                  <a:ext uri="{FF2B5EF4-FFF2-40B4-BE49-F238E27FC236}">
                    <a16:creationId xmlns:a16="http://schemas.microsoft.com/office/drawing/2014/main" id="{A833EE04-743C-4345-9A99-91B8163CD982}"/>
                  </a:ext>
                </a:extLst>
              </p:cNvPr>
              <p:cNvSpPr>
                <a:spLocks noGrp="1" noRot="1" noChangeAspect="1" noMove="1" noResize="1" noEditPoints="1" noAdjustHandles="1" noChangeArrowheads="1" noChangeShapeType="1" noTextEdit="1"/>
              </p:cNvSpPr>
              <p:nvPr>
                <p:ph idx="1"/>
              </p:nvPr>
            </p:nvSpPr>
            <p:spPr>
              <a:xfrm>
                <a:off x="587829" y="856989"/>
                <a:ext cx="8020594" cy="5444238"/>
              </a:xfrm>
              <a:blipFill>
                <a:blip r:embed="rId2"/>
                <a:stretch>
                  <a:fillRect l="-1140" t="-1568" r="-121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3127633-10A9-451C-BBBA-C2E0EDBF84F1}"/>
              </a:ext>
            </a:extLst>
          </p:cNvPr>
          <p:cNvSpPr>
            <a:spLocks noGrp="1"/>
          </p:cNvSpPr>
          <p:nvPr>
            <p:ph type="dt" sz="half" idx="10"/>
          </p:nvPr>
        </p:nvSpPr>
        <p:spPr/>
        <p:txBody>
          <a:bodyPr/>
          <a:lstStyle/>
          <a:p>
            <a:fld id="{568E3CEA-F198-483E-B136-E6DE4D19DBBA}" type="datetime1">
              <a:rPr lang="en-US" smtClean="0"/>
              <a:t>12/23/2021</a:t>
            </a:fld>
            <a:endParaRPr lang="en-US"/>
          </a:p>
        </p:txBody>
      </p:sp>
      <p:sp>
        <p:nvSpPr>
          <p:cNvPr id="5" name="页脚占位符 4">
            <a:extLst>
              <a:ext uri="{FF2B5EF4-FFF2-40B4-BE49-F238E27FC236}">
                <a16:creationId xmlns:a16="http://schemas.microsoft.com/office/drawing/2014/main" id="{D39A2BBF-DBDE-4AFC-829B-9A1AA3AB5A06}"/>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05F9FD77-20DC-443A-9037-5D50C413FCEA}"/>
              </a:ext>
            </a:extLst>
          </p:cNvPr>
          <p:cNvSpPr>
            <a:spLocks noGrp="1"/>
          </p:cNvSpPr>
          <p:nvPr>
            <p:ph type="sldNum" sz="quarter" idx="12"/>
          </p:nvPr>
        </p:nvSpPr>
        <p:spPr/>
        <p:txBody>
          <a:bodyPr/>
          <a:lstStyle/>
          <a:p>
            <a:fld id="{0E6D59EA-74EB-4426-9363-A4C6AA2DED66}" type="slidenum">
              <a:rPr lang="en-US" smtClean="0"/>
              <a:t>47</a:t>
            </a:fld>
            <a:endParaRPr lang="en-US"/>
          </a:p>
        </p:txBody>
      </p:sp>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43B099AD-53B4-4DCF-946C-456F3947488F}"/>
                  </a:ext>
                </a:extLst>
              </p:cNvPr>
              <p:cNvSpPr/>
              <p:nvPr/>
            </p:nvSpPr>
            <p:spPr>
              <a:xfrm>
                <a:off x="2212280" y="1444412"/>
                <a:ext cx="477169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ctrlPr>
                            <a:rPr lang="en-US" altLang="zh-CN" sz="2400" i="1" dirty="0" smtClean="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0</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i="1" dirty="0">
                                  <a:solidFill>
                                    <a:schemeClr val="tx1">
                                      <a:lumMod val="85000"/>
                                      <a:lumOff val="15000"/>
                                    </a:schemeClr>
                                  </a:solidFill>
                                  <a:latin typeface="Cambria Math" panose="02040503050406030204" pitchFamily="18" charset="0"/>
                                </a:rPr>
                                <m:t>0</m:t>
                              </m:r>
                            </m:sub>
                          </m:sSub>
                        </m:e>
                      </m:d>
                      <m:r>
                        <a:rPr lang="en-US" altLang="zh-CN" sz="2400" b="0" i="1" dirty="0" smtClean="0">
                          <a:solidFill>
                            <a:schemeClr val="tx1">
                              <a:lumMod val="85000"/>
                              <a:lumOff val="15000"/>
                            </a:schemeClr>
                          </a:solidFill>
                          <a:latin typeface="Cambria Math" panose="02040503050406030204" pitchFamily="18" charset="0"/>
                        </a:rPr>
                        <m:t>,</m:t>
                      </m:r>
                      <m:d>
                        <m:dPr>
                          <m:ctrlPr>
                            <a:rPr lang="en-US" altLang="zh-CN" sz="2400" i="1" dirty="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1</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b="0" i="1" dirty="0" smtClean="0">
                                  <a:solidFill>
                                    <a:schemeClr val="tx1">
                                      <a:lumMod val="85000"/>
                                      <a:lumOff val="15000"/>
                                    </a:schemeClr>
                                  </a:solidFill>
                                  <a:latin typeface="Cambria Math" panose="02040503050406030204" pitchFamily="18" charset="0"/>
                                </a:rPr>
                                <m:t>1</m:t>
                              </m:r>
                            </m:sub>
                          </m:sSub>
                        </m:e>
                      </m:d>
                      <m:r>
                        <a:rPr lang="en-US" altLang="zh-CN" sz="2400" b="0" i="1" dirty="0" smtClean="0">
                          <a:solidFill>
                            <a:schemeClr val="tx1">
                              <a:lumMod val="85000"/>
                              <a:lumOff val="15000"/>
                            </a:schemeClr>
                          </a:solidFill>
                          <a:latin typeface="Cambria Math" panose="02040503050406030204" pitchFamily="18" charset="0"/>
                        </a:rPr>
                        <m:t>,</m:t>
                      </m:r>
                      <m:d>
                        <m:dPr>
                          <m:ctrlPr>
                            <a:rPr lang="en-US" altLang="zh-CN" sz="2400" i="1" dirty="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2</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b="0" i="1" dirty="0" smtClean="0">
                                  <a:solidFill>
                                    <a:schemeClr val="tx1">
                                      <a:lumMod val="85000"/>
                                      <a:lumOff val="15000"/>
                                    </a:schemeClr>
                                  </a:solidFill>
                                  <a:latin typeface="Cambria Math" panose="02040503050406030204" pitchFamily="18" charset="0"/>
                                </a:rPr>
                                <m:t>2</m:t>
                              </m:r>
                            </m:sub>
                          </m:sSub>
                        </m:e>
                      </m:d>
                      <m:r>
                        <a:rPr lang="en-US" altLang="zh-CN" sz="2400" b="0" i="1" dirty="0" smtClean="0">
                          <a:solidFill>
                            <a:schemeClr val="tx1">
                              <a:lumMod val="85000"/>
                              <a:lumOff val="15000"/>
                            </a:schemeClr>
                          </a:solidFill>
                          <a:latin typeface="Cambria Math" panose="02040503050406030204" pitchFamily="18" charset="0"/>
                        </a:rPr>
                        <m:t>,</m:t>
                      </m:r>
                      <m:d>
                        <m:dPr>
                          <m:ctrlPr>
                            <a:rPr lang="en-US" altLang="zh-CN" sz="2400" i="1" dirty="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3</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b="0" i="1" dirty="0" smtClean="0">
                                  <a:solidFill>
                                    <a:schemeClr val="tx1">
                                      <a:lumMod val="85000"/>
                                      <a:lumOff val="15000"/>
                                    </a:schemeClr>
                                  </a:solidFill>
                                  <a:latin typeface="Cambria Math" panose="02040503050406030204" pitchFamily="18" charset="0"/>
                                </a:rPr>
                                <m:t>3</m:t>
                              </m:r>
                            </m:sub>
                          </m:sSub>
                        </m:e>
                      </m:d>
                      <m:r>
                        <a:rPr lang="en-US" altLang="zh-CN" sz="2400" b="0" i="1" dirty="0" smtClean="0">
                          <a:solidFill>
                            <a:schemeClr val="tx1">
                              <a:lumMod val="85000"/>
                              <a:lumOff val="15000"/>
                            </a:schemeClr>
                          </a:solidFill>
                          <a:latin typeface="Cambria Math" panose="02040503050406030204" pitchFamily="18" charset="0"/>
                        </a:rPr>
                        <m:t>…</m:t>
                      </m:r>
                    </m:oMath>
                  </m:oMathPara>
                </a14:m>
                <a:endParaRPr lang="zh-CN" altLang="en-US" sz="2400" dirty="0">
                  <a:solidFill>
                    <a:schemeClr val="tx1">
                      <a:lumMod val="85000"/>
                      <a:lumOff val="15000"/>
                    </a:schemeClr>
                  </a:solidFill>
                </a:endParaRPr>
              </a:p>
            </p:txBody>
          </p:sp>
        </mc:Choice>
        <mc:Fallback>
          <p:sp>
            <p:nvSpPr>
              <p:cNvPr id="7" name="矩形 6">
                <a:extLst>
                  <a:ext uri="{FF2B5EF4-FFF2-40B4-BE49-F238E27FC236}">
                    <a16:creationId xmlns:a16="http://schemas.microsoft.com/office/drawing/2014/main" id="{43B099AD-53B4-4DCF-946C-456F3947488F}"/>
                  </a:ext>
                </a:extLst>
              </p:cNvPr>
              <p:cNvSpPr>
                <a:spLocks noRot="1" noChangeAspect="1" noMove="1" noResize="1" noEditPoints="1" noAdjustHandles="1" noChangeArrowheads="1" noChangeShapeType="1" noTextEdit="1"/>
              </p:cNvSpPr>
              <p:nvPr/>
            </p:nvSpPr>
            <p:spPr>
              <a:xfrm>
                <a:off x="2212280" y="1444412"/>
                <a:ext cx="4771691" cy="461665"/>
              </a:xfrm>
              <a:prstGeom prst="rect">
                <a:avLst/>
              </a:prstGeom>
              <a:blipFill>
                <a:blip r:embed="rId3"/>
                <a:stretch>
                  <a:fillRect b="-9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0309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43B01-4F02-43E4-9AA5-02D60E0F576C}"/>
              </a:ext>
            </a:extLst>
          </p:cNvPr>
          <p:cNvSpPr>
            <a:spLocks noGrp="1"/>
          </p:cNvSpPr>
          <p:nvPr>
            <p:ph type="title"/>
          </p:nvPr>
        </p:nvSpPr>
        <p:spPr/>
        <p:txBody>
          <a:bodyPr/>
          <a:lstStyle/>
          <a:p>
            <a:r>
              <a:rPr lang="en-US" altLang="zh-CN" dirty="0"/>
              <a:t>Ideal Properties of MCMC</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68BC0EB-4124-474D-8596-9DE01A7F9A0B}"/>
                  </a:ext>
                </a:extLst>
              </p:cNvPr>
              <p:cNvSpPr>
                <a:spLocks noGrp="1"/>
              </p:cNvSpPr>
              <p:nvPr>
                <p:ph idx="1"/>
              </p:nvPr>
            </p:nvSpPr>
            <p:spPr/>
            <p:txBody>
              <a:bodyPr/>
              <a:lstStyle/>
              <a:p>
                <a14:m>
                  <m:oMath xmlns:m="http://schemas.openxmlformats.org/officeDocument/2006/math">
                    <m:d>
                      <m:dPr>
                        <m:ctrlPr>
                          <a:rPr lang="en-US" altLang="zh-CN" i="1" dirty="0" smtClean="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0</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0</m:t>
                            </m:r>
                          </m:sub>
                        </m:sSub>
                      </m:e>
                    </m:d>
                    <m:r>
                      <a:rPr lang="en-US" altLang="zh-CN" i="1" dirty="0">
                        <a:solidFill>
                          <a:schemeClr val="tx1">
                            <a:lumMod val="85000"/>
                            <a:lumOff val="15000"/>
                          </a:schemeClr>
                        </a:solidFill>
                        <a:latin typeface="Cambria Math" panose="02040503050406030204" pitchFamily="18" charset="0"/>
                      </a:rPr>
                      <m:t> </m:t>
                    </m:r>
                  </m:oMath>
                </a14:m>
                <a:r>
                  <a:rPr lang="en-US" altLang="zh-CN" dirty="0"/>
                  <a:t>chosen to be in a region of high probability under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en-US" altLang="zh-CN" dirty="0"/>
                  <a:t>, but often this is not so easy. </a:t>
                </a:r>
              </a:p>
              <a:p>
                <a:r>
                  <a:rPr lang="en-US" altLang="zh-CN" dirty="0"/>
                  <a:t>We run the chain for M iterations and discard the first </a:t>
                </a:r>
                <a14:m>
                  <m:oMath xmlns:m="http://schemas.openxmlformats.org/officeDocument/2006/math">
                    <m:r>
                      <a:rPr lang="en-US" altLang="zh-CN" i="1" dirty="0" smtClean="0">
                        <a:latin typeface="Cambria Math" panose="02040503050406030204" pitchFamily="18" charset="0"/>
                      </a:rPr>
                      <m:t>𝐵</m:t>
                    </m:r>
                  </m:oMath>
                </a14:m>
                <a:r>
                  <a:rPr lang="en-US" altLang="zh-CN" dirty="0"/>
                  <a:t> samples </a:t>
                </a:r>
                <a14:m>
                  <m:oMath xmlns:m="http://schemas.openxmlformats.org/officeDocument/2006/math">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b="0" i="1" dirty="0" smtClean="0">
                                <a:solidFill>
                                  <a:schemeClr val="tx1">
                                    <a:lumMod val="85000"/>
                                    <a:lumOff val="15000"/>
                                  </a:schemeClr>
                                </a:solidFill>
                                <a:latin typeface="Cambria Math" panose="02040503050406030204" pitchFamily="18" charset="0"/>
                              </a:rPr>
                              <m:t>1</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b="0" i="1" dirty="0" smtClean="0">
                                <a:solidFill>
                                  <a:schemeClr val="tx1">
                                    <a:lumMod val="85000"/>
                                    <a:lumOff val="15000"/>
                                  </a:schemeClr>
                                </a:solidFill>
                                <a:latin typeface="Cambria Math" panose="02040503050406030204" pitchFamily="18" charset="0"/>
                              </a:rPr>
                              <m:t>1</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b="0" i="1" dirty="0" smtClean="0">
                                <a:solidFill>
                                  <a:schemeClr val="tx1">
                                    <a:lumMod val="85000"/>
                                    <a:lumOff val="15000"/>
                                  </a:schemeClr>
                                </a:solidFill>
                                <a:latin typeface="Cambria Math" panose="02040503050406030204" pitchFamily="18" charset="0"/>
                              </a:rPr>
                              <m:t>𝐵</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b="0" i="1" dirty="0" smtClean="0">
                                <a:solidFill>
                                  <a:schemeClr val="tx1">
                                    <a:lumMod val="85000"/>
                                    <a:lumOff val="15000"/>
                                  </a:schemeClr>
                                </a:solidFill>
                                <a:latin typeface="Cambria Math" panose="02040503050406030204" pitchFamily="18" charset="0"/>
                              </a:rPr>
                              <m:t>𝐵</m:t>
                            </m:r>
                          </m:sub>
                        </m:sSub>
                      </m:e>
                    </m:d>
                  </m:oMath>
                </a14:m>
                <a:r>
                  <a:rPr lang="en-US" altLang="zh-CN" dirty="0"/>
                  <a:t>This is called burn-in. </a:t>
                </a:r>
              </a:p>
              <a:p>
                <a:r>
                  <a:rPr lang="en-US" altLang="zh-CN" dirty="0"/>
                  <a:t>Typically: if you run the chain long enough, the choice of </a:t>
                </a:r>
                <a14:m>
                  <m:oMath xmlns:m="http://schemas.openxmlformats.org/officeDocument/2006/math">
                    <m:r>
                      <a:rPr lang="en-US" altLang="zh-CN" i="1" dirty="0" smtClean="0">
                        <a:latin typeface="Cambria Math" panose="02040503050406030204" pitchFamily="18" charset="0"/>
                      </a:rPr>
                      <m:t>𝐵</m:t>
                    </m:r>
                  </m:oMath>
                </a14:m>
                <a:r>
                  <a:rPr lang="en-US" altLang="zh-CN" dirty="0"/>
                  <a:t> doesn’t matter. </a:t>
                </a:r>
              </a:p>
              <a:p>
                <a:r>
                  <a:rPr lang="en-US" altLang="zh-CN" dirty="0"/>
                  <a:t>Roughly speaking, the performance of an MCMC algorithm—that is, how quickly the sample averages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𝑁</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r>
                          <a:rPr lang="en-US" altLang="zh-CN" b="0" i="1" smtClean="0">
                            <a:latin typeface="Cambria Math" panose="02040503050406030204" pitchFamily="18" charset="0"/>
                          </a:rPr>
                          <m:t>h</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nary>
                  </m:oMath>
                </a14:m>
                <a:r>
                  <a:rPr lang="en-US" altLang="zh-CN" dirty="0"/>
                  <a:t> converge—is referred to as the mixing rate. </a:t>
                </a:r>
              </a:p>
              <a:p>
                <a:r>
                  <a:rPr lang="en-US" altLang="zh-CN" dirty="0"/>
                  <a:t>An algorithm with good performance is said to “have good mixing”, or “mix well”.</a:t>
                </a:r>
                <a:endParaRPr lang="zh-CN" altLang="en-US" dirty="0"/>
              </a:p>
            </p:txBody>
          </p:sp>
        </mc:Choice>
        <mc:Fallback>
          <p:sp>
            <p:nvSpPr>
              <p:cNvPr id="3" name="内容占位符 2">
                <a:extLst>
                  <a:ext uri="{FF2B5EF4-FFF2-40B4-BE49-F238E27FC236}">
                    <a16:creationId xmlns:a16="http://schemas.microsoft.com/office/drawing/2014/main" id="{B68BC0EB-4124-474D-8596-9DE01A7F9A0B}"/>
                  </a:ext>
                </a:extLst>
              </p:cNvPr>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B461387-E3C2-4459-86AE-BB3B7CD566DB}"/>
              </a:ext>
            </a:extLst>
          </p:cNvPr>
          <p:cNvSpPr>
            <a:spLocks noGrp="1"/>
          </p:cNvSpPr>
          <p:nvPr>
            <p:ph type="dt" sz="half" idx="10"/>
          </p:nvPr>
        </p:nvSpPr>
        <p:spPr/>
        <p:txBody>
          <a:bodyPr/>
          <a:lstStyle/>
          <a:p>
            <a:fld id="{568E3CEA-F198-483E-B136-E6DE4D19DBBA}" type="datetime1">
              <a:rPr lang="en-US" smtClean="0"/>
              <a:t>12/23/2021</a:t>
            </a:fld>
            <a:endParaRPr lang="en-US"/>
          </a:p>
        </p:txBody>
      </p:sp>
      <p:sp>
        <p:nvSpPr>
          <p:cNvPr id="5" name="页脚占位符 4">
            <a:extLst>
              <a:ext uri="{FF2B5EF4-FFF2-40B4-BE49-F238E27FC236}">
                <a16:creationId xmlns:a16="http://schemas.microsoft.com/office/drawing/2014/main" id="{82DD2E41-3999-4D59-AEDE-225AC8822809}"/>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30DBE7D5-808E-424F-B8AC-22B30C9CED51}"/>
              </a:ext>
            </a:extLst>
          </p:cNvPr>
          <p:cNvSpPr>
            <a:spLocks noGrp="1"/>
          </p:cNvSpPr>
          <p:nvPr>
            <p:ph type="sldNum" sz="quarter" idx="12"/>
          </p:nvPr>
        </p:nvSpPr>
        <p:spPr/>
        <p:txBody>
          <a:bodyPr/>
          <a:lstStyle/>
          <a:p>
            <a:fld id="{0E6D59EA-74EB-4426-9363-A4C6AA2DED66}" type="slidenum">
              <a:rPr lang="en-US" smtClean="0"/>
              <a:t>48</a:t>
            </a:fld>
            <a:endParaRPr lang="en-US"/>
          </a:p>
        </p:txBody>
      </p:sp>
    </p:spTree>
    <p:extLst>
      <p:ext uri="{BB962C8B-B14F-4D97-AF65-F5344CB8AC3E}">
        <p14:creationId xmlns:p14="http://schemas.microsoft.com/office/powerpoint/2010/main" val="194708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It’s difficult when BN structure is large</a:t>
                </a:r>
              </a:p>
              <a:p>
                <a:r>
                  <a:rPr lang="en-US" altLang="zh-CN" dirty="0"/>
                  <a:t>Using sampling methods to perform approximate inference</a:t>
                </a:r>
              </a:p>
              <a:p>
                <a:r>
                  <a:rPr lang="en-US" altLang="zh-CN" dirty="0"/>
                  <a:t>we denote the set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𝑋</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 </m:t>
                    </m:r>
                  </m:oMath>
                </a14:m>
                <a:r>
                  <a:rPr lang="en-US" altLang="zh-CN" dirty="0"/>
                  <a:t>as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err="1">
                            <a:latin typeface="Cambria Math" panose="02040503050406030204" pitchFamily="18" charset="0"/>
                          </a:rPr>
                          <m:t>𝑖</m:t>
                        </m:r>
                        <m:r>
                          <a:rPr lang="en-US" altLang="zh-CN" b="0" i="1" dirty="0" smtClean="0">
                            <a:latin typeface="Cambria Math" panose="02040503050406030204" pitchFamily="18" charset="0"/>
                          </a:rPr>
                          <m:t>)</m:t>
                        </m:r>
                      </m:sub>
                    </m:sSub>
                  </m:oMath>
                </a14:m>
                <a:r>
                  <a:rPr lang="en-US" altLang="zh-CN" dirty="0"/>
                  <a:t> , and </a:t>
                </a:r>
                <a14:m>
                  <m:oMath xmlns:m="http://schemas.openxmlformats.org/officeDocument/2006/math">
                    <m:r>
                      <a:rPr lang="en-US" altLang="zh-CN" b="1" i="0" dirty="0" smtClean="0">
                        <a:latin typeface="Cambria Math" panose="02040503050406030204" pitchFamily="18" charset="0"/>
                      </a:rPr>
                      <m:t>𝐞</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𝑒</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m:t>
                    </m:r>
                    <m:r>
                      <a:rPr lang="en-US" altLang="zh-CN" b="0" i="1" dirty="0" smtClean="0">
                        <a:latin typeface="Cambria Math" panose="02040503050406030204" pitchFamily="18" charset="0"/>
                      </a:rPr>
                      <m:t> </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𝑒</m:t>
                        </m:r>
                      </m:e>
                      <m:sub>
                        <m:r>
                          <a:rPr lang="en-US" altLang="zh-CN" i="1" dirty="0" err="1">
                            <a:latin typeface="Cambria Math" panose="02040503050406030204" pitchFamily="18" charset="0"/>
                          </a:rPr>
                          <m:t>𝑚</m:t>
                        </m:r>
                      </m:sub>
                    </m:sSub>
                    <m:r>
                      <a:rPr lang="en-US" altLang="zh-CN" i="1" dirty="0">
                        <a:latin typeface="Cambria Math" panose="02040503050406030204" pitchFamily="18" charset="0"/>
                      </a:rPr>
                      <m:t>)</m:t>
                    </m:r>
                  </m:oMath>
                </a14:m>
                <a:r>
                  <a:rPr lang="en-US" altLang="zh-CN" dirty="0"/>
                  <a:t>. Then, the following method gives one possible way of creating a Gibbs sampler: </a:t>
                </a:r>
              </a:p>
              <a:p>
                <a:r>
                  <a:rPr lang="en-US" altLang="zh-CN" dirty="0"/>
                  <a:t>Initialize: </a:t>
                </a:r>
              </a:p>
              <a:p>
                <a:pPr lvl="1"/>
                <a:r>
                  <a:rPr lang="en-US" altLang="zh-CN" dirty="0"/>
                  <a:t>(a) Instantiate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oMath>
                </a14:m>
                <a:r>
                  <a:rPr lang="en-US" altLang="zh-CN" dirty="0"/>
                  <a:t> to one of its possible values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 1 ≤ </m:t>
                    </m:r>
                    <m:r>
                      <a:rPr lang="en-US" altLang="zh-CN" i="1" dirty="0" err="1">
                        <a:latin typeface="Cambria Math" panose="02040503050406030204" pitchFamily="18" charset="0"/>
                      </a:rPr>
                      <m:t>𝑖</m:t>
                    </m:r>
                    <m:r>
                      <a:rPr lang="en-US" altLang="zh-CN" i="1" dirty="0">
                        <a:latin typeface="Cambria Math" panose="02040503050406030204" pitchFamily="18" charset="0"/>
                      </a:rPr>
                      <m:t> ≤ </m:t>
                    </m:r>
                    <m:r>
                      <a:rPr lang="en-US" altLang="zh-CN" i="1" dirty="0">
                        <a:latin typeface="Cambria Math" panose="02040503050406030204" pitchFamily="18" charset="0"/>
                      </a:rPr>
                      <m:t>𝑛</m:t>
                    </m:r>
                  </m:oMath>
                </a14:m>
                <a:r>
                  <a:rPr lang="en-US" altLang="zh-CN" dirty="0"/>
                  <a:t>.</a:t>
                </a:r>
              </a:p>
              <a:p>
                <a:pPr lvl="1"/>
                <a:r>
                  <a:rPr lang="en-US" altLang="zh-CN" dirty="0"/>
                  <a:t>(b) Let </a:t>
                </a:r>
                <a14:m>
                  <m:oMath xmlns:m="http://schemas.openxmlformats.org/officeDocument/2006/math">
                    <m:sSup>
                      <m:sSupPr>
                        <m:ctrlPr>
                          <a:rPr lang="en-US" altLang="zh-CN" i="1" dirty="0">
                            <a:latin typeface="Cambria Math" panose="02040503050406030204" pitchFamily="18" charset="0"/>
                          </a:rPr>
                        </m:ctrlPr>
                      </m:sSupPr>
                      <m:e>
                        <m:r>
                          <a:rPr lang="en-US" altLang="zh-CN" b="1" i="0" dirty="0" smtClean="0">
                            <a:latin typeface="Cambria Math" panose="02040503050406030204" pitchFamily="18" charset="0"/>
                          </a:rPr>
                          <m:t>𝐱</m:t>
                        </m:r>
                      </m:e>
                      <m:sup>
                        <m:r>
                          <a:rPr lang="en-US" altLang="zh-CN" i="1" dirty="0">
                            <a:latin typeface="Cambria Math" panose="02040503050406030204" pitchFamily="18" charset="0"/>
                          </a:rPr>
                          <m:t>(0)</m:t>
                        </m:r>
                      </m:sup>
                    </m:sSup>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US" altLang="zh-CN" i="1" dirty="0">
                        <a:latin typeface="Cambria Math" panose="02040503050406030204" pitchFamily="18" charset="0"/>
                      </a:rPr>
                      <m:t>𝑡</m:t>
                    </m:r>
                    <m:r>
                      <a:rPr lang="en-US" altLang="zh-CN" i="1" dirty="0">
                        <a:latin typeface="Cambria Math" panose="02040503050406030204" pitchFamily="18" charset="0"/>
                      </a:rPr>
                      <m:t> = 1, 2, …</m:t>
                    </m:r>
                  </m:oMath>
                </a14:m>
                <a:endParaRPr lang="en-US" altLang="zh-CN" dirty="0"/>
              </a:p>
              <a:p>
                <a:pPr lvl="1"/>
                <a:r>
                  <a:rPr lang="en-US" altLang="zh-CN" dirty="0"/>
                  <a:t>Pick an index </a:t>
                </a:r>
                <a14:m>
                  <m:oMath xmlns:m="http://schemas.openxmlformats.org/officeDocument/2006/math">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,1≤</m:t>
                    </m:r>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𝑛</m:t>
                    </m:r>
                  </m:oMath>
                </a14:m>
                <a:r>
                  <a:rPr lang="en-US" altLang="zh-CN" dirty="0"/>
                  <a:t> uniformly at random.</a:t>
                </a:r>
              </a:p>
              <a:p>
                <a:pPr lvl="1"/>
                <a:r>
                  <a:rPr lang="en-US" altLang="zh-CN" dirty="0"/>
                  <a:t>Sample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oMath>
                </a14:m>
                <a:r>
                  <a:rPr lang="en-US" altLang="zh-CN" dirty="0"/>
                  <a:t> from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e>
                        </m:d>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r>
                              <a:rPr lang="en-US" altLang="zh-CN" b="0" i="1" smtClean="0">
                                <a:latin typeface="Cambria Math" panose="02040503050406030204" pitchFamily="18" charset="0"/>
                              </a:rPr>
                              <m:t>−1</m:t>
                            </m:r>
                          </m:e>
                        </m:d>
                      </m:sup>
                    </m:sSubSup>
                    <m:r>
                      <a:rPr lang="en-US" altLang="zh-CN" b="0" i="1" smtClean="0">
                        <a:latin typeface="Cambria Math" panose="02040503050406030204" pitchFamily="18" charset="0"/>
                      </a:rPr>
                      <m:t>,</m:t>
                    </m:r>
                    <m:r>
                      <a:rPr lang="en-US" altLang="zh-CN" b="1" i="0" smtClean="0">
                        <a:latin typeface="Cambria Math" panose="02040503050406030204" pitchFamily="18" charset="0"/>
                      </a:rPr>
                      <m:t>𝐞</m:t>
                    </m:r>
                    <m:r>
                      <a:rPr lang="en-US" altLang="zh-CN" b="0" i="1" smtClean="0">
                        <a:latin typeface="Cambria Math" panose="02040503050406030204" pitchFamily="18" charset="0"/>
                      </a:rPr>
                      <m:t>)</m:t>
                    </m:r>
                  </m:oMath>
                </a14:m>
                <a:endParaRPr lang="en-US" altLang="zh-CN" dirty="0"/>
              </a:p>
              <a:p>
                <a:pPr lvl="1"/>
                <a:r>
                  <a:rPr lang="da-DK"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da-DK" altLang="zh-CN" b="1" i="0" dirty="0" smtClean="0">
                            <a:latin typeface="Cambria Math" panose="02040503050406030204" pitchFamily="18" charset="0"/>
                          </a:rPr>
                          <m:t>𝐱</m:t>
                        </m:r>
                      </m:e>
                      <m:sup>
                        <m:r>
                          <a:rPr lang="en-US" altLang="zh-CN" b="0" i="1" dirty="0" smtClean="0">
                            <a:latin typeface="Cambria Math" panose="02040503050406030204" pitchFamily="18" charset="0"/>
                          </a:rPr>
                          <m:t>(</m:t>
                        </m:r>
                        <m:r>
                          <a:rPr lang="da-DK" altLang="zh-CN" i="1" dirty="0" smtClean="0">
                            <a:latin typeface="Cambria Math" panose="02040503050406030204" pitchFamily="18" charset="0"/>
                          </a:rPr>
                          <m:t>𝑡</m:t>
                        </m:r>
                        <m:r>
                          <a:rPr lang="en-US" altLang="zh-CN" b="0" i="1" dirty="0" smtClean="0">
                            <a:latin typeface="Cambria Math" panose="02040503050406030204" pitchFamily="18" charset="0"/>
                          </a:rPr>
                          <m:t>)</m:t>
                        </m:r>
                      </m:sup>
                    </m:sSup>
                    <m:r>
                      <a:rPr lang="da-DK" altLang="zh-CN" i="1" dirty="0" smtClean="0">
                        <a:latin typeface="Cambria Math" panose="02040503050406030204" pitchFamily="18" charset="0"/>
                      </a:rPr>
                      <m:t> = (</m:t>
                    </m:r>
                    <m:sSub>
                      <m:sSubPr>
                        <m:ctrlPr>
                          <a:rPr lang="en-US" altLang="zh-CN" b="1" i="1" dirty="0" smtClean="0">
                            <a:latin typeface="Cambria Math" panose="02040503050406030204" pitchFamily="18" charset="0"/>
                          </a:rPr>
                        </m:ctrlPr>
                      </m:sSubPr>
                      <m:e>
                        <m:r>
                          <a:rPr lang="da-DK" altLang="zh-CN" b="1" i="0" dirty="0" smtClean="0">
                            <a:latin typeface="Cambria Math" panose="02040503050406030204" pitchFamily="18" charset="0"/>
                          </a:rPr>
                          <m:t>𝐱</m:t>
                        </m:r>
                      </m:e>
                      <m:sub>
                        <m:d>
                          <m:dPr>
                            <m:ctrlPr>
                              <a:rPr lang="en-US" altLang="zh-CN" b="0" i="1" dirty="0" smtClean="0">
                                <a:latin typeface="Cambria Math" panose="02040503050406030204" pitchFamily="18" charset="0"/>
                              </a:rPr>
                            </m:ctrlPr>
                          </m:dPr>
                          <m:e>
                            <m:r>
                              <a:rPr lang="da-DK" altLang="zh-CN" i="1" dirty="0" smtClean="0">
                                <a:latin typeface="Cambria Math" panose="02040503050406030204" pitchFamily="18" charset="0"/>
                              </a:rPr>
                              <m:t>−</m:t>
                            </m:r>
                            <m:r>
                              <a:rPr lang="da-DK" altLang="zh-CN" i="1" dirty="0" smtClean="0">
                                <a:latin typeface="Cambria Math" panose="02040503050406030204" pitchFamily="18" charset="0"/>
                              </a:rPr>
                              <m:t>𝑖</m:t>
                            </m:r>
                          </m:e>
                        </m:d>
                      </m:sub>
                    </m:sSub>
                    <m:r>
                      <a:rPr lang="da-DK"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da-DK" altLang="zh-CN"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da-DK" altLang="zh-CN" i="1" dirty="0" smtClean="0">
                        <a:latin typeface="Cambria Math" panose="02040503050406030204" pitchFamily="18" charset="0"/>
                      </a:rPr>
                      <m:t>)</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spTree>
    <p:extLst>
      <p:ext uri="{BB962C8B-B14F-4D97-AF65-F5344CB8AC3E}">
        <p14:creationId xmlns:p14="http://schemas.microsoft.com/office/powerpoint/2010/main" val="398205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Discriminative model</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mc:AlternateContent xmlns:mc="http://schemas.openxmlformats.org/markup-compatibility/2006" xmlns:a14="http://schemas.microsoft.com/office/drawing/2010/main">
        <mc:Choice Requires="a14">
          <p:sp>
            <p:nvSpPr>
              <p:cNvPr id="8" name="矩形 7"/>
              <p:cNvSpPr/>
              <p:nvPr/>
            </p:nvSpPr>
            <p:spPr>
              <a:xfrm>
                <a:off x="4380271" y="2696778"/>
                <a:ext cx="4572000" cy="3447098"/>
              </a:xfrm>
              <a:prstGeom prst="rect">
                <a:avLst/>
              </a:prstGeom>
            </p:spPr>
            <p:txBody>
              <a:bodyPr>
                <a:spAutoFit/>
              </a:bodyPr>
              <a:lstStyle/>
              <a:p>
                <a:pPr marL="285750" indent="-285750">
                  <a:buFont typeface="Arial" panose="020B0604020202020204" pitchFamily="34" charset="0"/>
                  <a:buChar char="•"/>
                </a:pPr>
                <a:r>
                  <a:rPr lang="en-US" sz="2000" dirty="0"/>
                  <a:t>To train a discriminative classifier regardless its probabilistic or non-probabilistic nature, all training examples of different classes must be jointly used to build up a single discriminative classifier.</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t>
                </a:r>
                <a14:m>
                  <m:oMath xmlns:m="http://schemas.openxmlformats.org/officeDocument/2006/math">
                    <m:r>
                      <a:rPr lang="en-US" sz="2000" i="1" dirty="0" smtClean="0">
                        <a:latin typeface="Cambria Math" panose="02040503050406030204" pitchFamily="18" charset="0"/>
                      </a:rPr>
                      <m:t>𝐿</m:t>
                    </m:r>
                  </m:oMath>
                </a14:m>
                <a:r>
                  <a:rPr lang="en-US" sz="2000" dirty="0"/>
                  <a:t> class labels in a probabilistic classifier while a single label is achieved by a non-probabilistic classifier .</a:t>
                </a:r>
              </a:p>
              <a:p>
                <a:pPr marL="285750" indent="-285750">
                  <a:buFont typeface="Arial" panose="020B0604020202020204" pitchFamily="34" charset="0"/>
                  <a:buChar char="•"/>
                </a:pPr>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4380271" y="2696778"/>
                <a:ext cx="4572000" cy="3447098"/>
              </a:xfrm>
              <a:prstGeom prst="rect">
                <a:avLst/>
              </a:prstGeom>
              <a:blipFill>
                <a:blip r:embed="rId3"/>
                <a:stretch>
                  <a:fillRect l="-1200" t="-883" r="-2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oMath>
                  </m:oMathPara>
                </a14:m>
                <a:endParaRPr lang="en-US" dirty="0"/>
              </a:p>
            </p:txBody>
          </p:sp>
        </mc:Choice>
        <mc:Fallback xmlns="">
          <p:sp>
            <p:nvSpPr>
              <p:cNvPr id="67" name="文本框 66"/>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4"/>
                <a:stretch>
                  <a:fillRect r="-231"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028936" y="5176033"/>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028936" y="5176033"/>
                <a:ext cx="2444002" cy="369332"/>
              </a:xfrm>
              <a:prstGeom prst="rect">
                <a:avLst/>
              </a:prstGeom>
              <a:blipFill>
                <a:blip r:embed="rId5"/>
                <a:stretch>
                  <a:fillRect l="-1496" r="-4239" b="-34426"/>
                </a:stretch>
              </a:blipFill>
            </p:spPr>
            <p:txBody>
              <a:bodyPr/>
              <a:lstStyle/>
              <a:p>
                <a:r>
                  <a:rPr lang="zh-CN" altLang="en-US">
                    <a:noFill/>
                  </a:rPr>
                  <a:t> </a:t>
                </a:r>
              </a:p>
            </p:txBody>
          </p:sp>
        </mc:Fallback>
      </mc:AlternateContent>
      <p:grpSp>
        <p:nvGrpSpPr>
          <p:cNvPr id="10" name="组合 9"/>
          <p:cNvGrpSpPr/>
          <p:nvPr/>
        </p:nvGrpSpPr>
        <p:grpSpPr>
          <a:xfrm>
            <a:off x="120138" y="2658376"/>
            <a:ext cx="4089255" cy="2364815"/>
            <a:chOff x="120138" y="2658376"/>
            <a:chExt cx="4089255" cy="2364815"/>
          </a:xfrm>
        </p:grpSpPr>
        <p:sp>
          <p:nvSpPr>
            <p:cNvPr id="48" name="TextBox 10"/>
            <p:cNvSpPr txBox="1"/>
            <p:nvPr/>
          </p:nvSpPr>
          <p:spPr bwMode="auto">
            <a:xfrm>
              <a:off x="120138" y="3312426"/>
              <a:ext cx="4089255" cy="954107"/>
            </a:xfrm>
            <a:prstGeom prst="rect">
              <a:avLst/>
            </a:prstGeom>
            <a:noFill/>
            <a:ln w="28575">
              <a:solidFill>
                <a:schemeClr val="accent1"/>
              </a:solid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 name="Group 15"/>
            <p:cNvGrpSpPr>
              <a:grpSpLocks/>
            </p:cNvGrpSpPr>
            <p:nvPr/>
          </p:nvGrpSpPr>
          <p:grpSpPr bwMode="auto">
            <a:xfrm>
              <a:off x="654050" y="4306393"/>
              <a:ext cx="345166" cy="716287"/>
              <a:chOff x="4037524" y="5838031"/>
              <a:chExt cx="345166" cy="716246"/>
            </a:xfrm>
          </p:grpSpPr>
          <p:sp>
            <p:nvSpPr>
              <p:cNvPr id="64" name="Up Arrow 13"/>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65" name="Object 9"/>
              <p:cNvGraphicFramePr>
                <a:graphicFrameLocks noChangeAspect="1"/>
              </p:cNvGraphicFramePr>
              <p:nvPr>
                <p:extLst>
                  <p:ext uri="{D42A27DB-BD31-4B8C-83A1-F6EECF244321}">
                    <p14:modId xmlns:p14="http://schemas.microsoft.com/office/powerpoint/2010/main" val="505545233"/>
                  </p:ext>
                </p:extLst>
              </p:nvPr>
            </p:nvGraphicFramePr>
            <p:xfrm>
              <a:off x="4037524" y="6128735"/>
              <a:ext cx="345166" cy="425542"/>
            </p:xfrm>
            <a:graphic>
              <a:graphicData uri="http://schemas.openxmlformats.org/presentationml/2006/ole">
                <mc:AlternateContent xmlns:mc="http://schemas.openxmlformats.org/markup-compatibility/2006">
                  <mc:Choice xmlns:v="urn:schemas-microsoft-com:vml" Requires="v">
                    <p:oleObj spid="_x0000_s12276" name="公式" r:id="rId6" imgW="164957" imgH="203024" progId="Equation.3">
                      <p:embed/>
                    </p:oleObj>
                  </mc:Choice>
                  <mc:Fallback>
                    <p:oleObj name="公式" r:id="rId6" imgW="164957" imgH="203024" progId="Equation.3">
                      <p:embed/>
                      <p:pic>
                        <p:nvPicPr>
                          <p:cNvPr id="71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524" y="6128735"/>
                            <a:ext cx="345166" cy="425542"/>
                          </a:xfrm>
                          <a:prstGeom prst="rect">
                            <a:avLst/>
                          </a:prstGeom>
                          <a:noFill/>
                          <a:ln>
                            <a:noFill/>
                          </a:ln>
                          <a:effectLst/>
                        </p:spPr>
                      </p:pic>
                    </p:oleObj>
                  </mc:Fallback>
                </mc:AlternateContent>
              </a:graphicData>
            </a:graphic>
          </p:graphicFrame>
        </p:grpSp>
        <p:grpSp>
          <p:nvGrpSpPr>
            <p:cNvPr id="50" name="Group 16"/>
            <p:cNvGrpSpPr>
              <a:grpSpLocks/>
            </p:cNvGrpSpPr>
            <p:nvPr/>
          </p:nvGrpSpPr>
          <p:grpSpPr bwMode="auto">
            <a:xfrm>
              <a:off x="1323463" y="4306393"/>
              <a:ext cx="348047" cy="716798"/>
              <a:chOff x="4021137" y="5838031"/>
              <a:chExt cx="348047" cy="716757"/>
            </a:xfrm>
          </p:grpSpPr>
          <p:sp>
            <p:nvSpPr>
              <p:cNvPr id="62" name="Up Arrow 1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63" name="Object 11"/>
              <p:cNvGraphicFramePr>
                <a:graphicFrameLocks noChangeAspect="1"/>
              </p:cNvGraphicFramePr>
              <p:nvPr>
                <p:extLst>
                  <p:ext uri="{D42A27DB-BD31-4B8C-83A1-F6EECF244321}">
                    <p14:modId xmlns:p14="http://schemas.microsoft.com/office/powerpoint/2010/main" val="2810037714"/>
                  </p:ext>
                </p:extLst>
              </p:nvPr>
            </p:nvGraphicFramePr>
            <p:xfrm>
              <a:off x="4021137" y="6156281"/>
              <a:ext cx="348047" cy="398507"/>
            </p:xfrm>
            <a:graphic>
              <a:graphicData uri="http://schemas.openxmlformats.org/presentationml/2006/ole">
                <mc:AlternateContent xmlns:mc="http://schemas.openxmlformats.org/markup-compatibility/2006">
                  <mc:Choice xmlns:v="urn:schemas-microsoft-com:vml" Requires="v">
                    <p:oleObj spid="_x0000_s12277" name="Equation" r:id="rId8" imgW="177569" imgH="202936" progId="Equation.3">
                      <p:embed/>
                    </p:oleObj>
                  </mc:Choice>
                  <mc:Fallback>
                    <p:oleObj name="Equation" r:id="rId8" imgW="177569" imgH="202936" progId="Equation.3">
                      <p:embed/>
                      <p:pic>
                        <p:nvPicPr>
                          <p:cNvPr id="719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156281"/>
                            <a:ext cx="348047" cy="398507"/>
                          </a:xfrm>
                          <a:prstGeom prst="rect">
                            <a:avLst/>
                          </a:prstGeom>
                          <a:noFill/>
                          <a:ln>
                            <a:noFill/>
                          </a:ln>
                          <a:effectLst/>
                        </p:spPr>
                      </p:pic>
                    </p:oleObj>
                  </mc:Fallback>
                </mc:AlternateContent>
              </a:graphicData>
            </a:graphic>
          </p:graphicFrame>
        </p:grpSp>
        <p:sp>
          <p:nvSpPr>
            <p:cNvPr id="60" name="Up Arrow 20"/>
            <p:cNvSpPr>
              <a:spLocks noChangeArrowheads="1"/>
            </p:cNvSpPr>
            <p:nvPr/>
          </p:nvSpPr>
          <p:spPr bwMode="auto">
            <a:xfrm>
              <a:off x="3549138" y="4306384"/>
              <a:ext cx="152400" cy="304817"/>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2" name="Up Arrow 24"/>
            <p:cNvSpPr>
              <a:spLocks noChangeArrowheads="1"/>
            </p:cNvSpPr>
            <p:nvPr/>
          </p:nvSpPr>
          <p:spPr bwMode="auto">
            <a:xfrm>
              <a:off x="5773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53" name="Object 14"/>
            <p:cNvGraphicFramePr>
              <a:graphicFrameLocks noChangeAspect="1"/>
            </p:cNvGraphicFramePr>
            <p:nvPr>
              <p:extLst>
                <p:ext uri="{D42A27DB-BD31-4B8C-83A1-F6EECF244321}">
                  <p14:modId xmlns:p14="http://schemas.microsoft.com/office/powerpoint/2010/main" val="2323528275"/>
                </p:ext>
              </p:extLst>
            </p:nvPr>
          </p:nvGraphicFramePr>
          <p:xfrm>
            <a:off x="120138" y="2658376"/>
            <a:ext cx="914400" cy="349877"/>
          </p:xfrm>
          <a:graphic>
            <a:graphicData uri="http://schemas.openxmlformats.org/presentationml/2006/ole">
              <mc:AlternateContent xmlns:mc="http://schemas.openxmlformats.org/markup-compatibility/2006">
                <mc:Choice xmlns:v="urn:schemas-microsoft-com:vml" Requires="v">
                  <p:oleObj spid="_x0000_s12278" name="Equation" r:id="rId10" imgW="533169" imgH="203112" progId="Equation.3">
                    <p:embed/>
                  </p:oleObj>
                </mc:Choice>
                <mc:Fallback>
                  <p:oleObj name="Equation" r:id="rId10" imgW="533169" imgH="203112" progId="Equation.3">
                    <p:embed/>
                    <p:pic>
                      <p:nvPicPr>
                        <p:cNvPr id="7183"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38" y="2658376"/>
                          <a:ext cx="914400" cy="3498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Up Arrow 26"/>
            <p:cNvSpPr>
              <a:spLocks noChangeArrowheads="1"/>
            </p:cNvSpPr>
            <p:nvPr/>
          </p:nvSpPr>
          <p:spPr bwMode="auto">
            <a:xfrm>
              <a:off x="1567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5" name="Up Arrow 27"/>
            <p:cNvSpPr>
              <a:spLocks noChangeArrowheads="1"/>
            </p:cNvSpPr>
            <p:nvPr/>
          </p:nvSpPr>
          <p:spPr bwMode="auto">
            <a:xfrm>
              <a:off x="3472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56" name="Object 15"/>
            <p:cNvGraphicFramePr>
              <a:graphicFrameLocks noChangeAspect="1"/>
            </p:cNvGraphicFramePr>
            <p:nvPr>
              <p:extLst>
                <p:ext uri="{D42A27DB-BD31-4B8C-83A1-F6EECF244321}">
                  <p14:modId xmlns:p14="http://schemas.microsoft.com/office/powerpoint/2010/main" val="2963085178"/>
                </p:ext>
              </p:extLst>
            </p:nvPr>
          </p:nvGraphicFramePr>
          <p:xfrm>
            <a:off x="1186938" y="2661697"/>
            <a:ext cx="927101" cy="346557"/>
          </p:xfrm>
          <a:graphic>
            <a:graphicData uri="http://schemas.openxmlformats.org/presentationml/2006/ole">
              <mc:AlternateContent xmlns:mc="http://schemas.openxmlformats.org/markup-compatibility/2006">
                <mc:Choice xmlns:v="urn:schemas-microsoft-com:vml" Requires="v">
                  <p:oleObj spid="_x0000_s12279" name="Equation" r:id="rId12" imgW="545626" imgH="203024" progId="Equation.3">
                    <p:embed/>
                  </p:oleObj>
                </mc:Choice>
                <mc:Fallback>
                  <p:oleObj name="Equation" r:id="rId12" imgW="545626" imgH="203024" progId="Equation.3">
                    <p:embed/>
                    <p:pic>
                      <p:nvPicPr>
                        <p:cNvPr id="718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6938" y="2661697"/>
                          <a:ext cx="927101" cy="34655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6"/>
            <p:cNvGraphicFramePr>
              <a:graphicFrameLocks noChangeAspect="1"/>
            </p:cNvGraphicFramePr>
            <p:nvPr>
              <p:extLst>
                <p:ext uri="{D42A27DB-BD31-4B8C-83A1-F6EECF244321}">
                  <p14:modId xmlns:p14="http://schemas.microsoft.com/office/powerpoint/2010/main" val="3553730322"/>
                </p:ext>
              </p:extLst>
            </p:nvPr>
          </p:nvGraphicFramePr>
          <p:xfrm>
            <a:off x="3091938" y="2666444"/>
            <a:ext cx="914400" cy="341810"/>
          </p:xfrm>
          <a:graphic>
            <a:graphicData uri="http://schemas.openxmlformats.org/presentationml/2006/ole">
              <mc:AlternateContent xmlns:mc="http://schemas.openxmlformats.org/markup-compatibility/2006">
                <mc:Choice xmlns:v="urn:schemas-microsoft-com:vml" Requires="v">
                  <p:oleObj spid="_x0000_s12280" name="Equation" r:id="rId14" imgW="545626" imgH="203024" progId="Equation.3">
                    <p:embed/>
                  </p:oleObj>
                </mc:Choice>
                <mc:Fallback>
                  <p:oleObj name="Equation" r:id="rId14" imgW="545626" imgH="203024" progId="Equation.3">
                    <p:embed/>
                    <p:pic>
                      <p:nvPicPr>
                        <p:cNvPr id="7187"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1938" y="2666444"/>
                          <a:ext cx="914400" cy="3418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17"/>
            <p:cNvGraphicFramePr>
              <a:graphicFrameLocks noChangeAspect="1"/>
            </p:cNvGraphicFramePr>
            <p:nvPr>
              <p:extLst>
                <p:ext uri="{D42A27DB-BD31-4B8C-83A1-F6EECF244321}">
                  <p14:modId xmlns:p14="http://schemas.microsoft.com/office/powerpoint/2010/main" val="714728648"/>
                </p:ext>
              </p:extLst>
            </p:nvPr>
          </p:nvGraphicFramePr>
          <p:xfrm>
            <a:off x="2177538" y="4454046"/>
            <a:ext cx="838200" cy="233368"/>
          </p:xfrm>
          <a:graphic>
            <a:graphicData uri="http://schemas.openxmlformats.org/presentationml/2006/ole">
              <mc:AlternateContent xmlns:mc="http://schemas.openxmlformats.org/markup-compatibility/2006">
                <mc:Choice xmlns:v="urn:schemas-microsoft-com:vml" Requires="v">
                  <p:oleObj spid="_x0000_s12281" name="Equation" r:id="rId16" imgW="291847" imgH="114201" progId="Equation.3">
                    <p:embed/>
                  </p:oleObj>
                </mc:Choice>
                <mc:Fallback>
                  <p:oleObj name="Equation" r:id="rId16" imgW="291847" imgH="114201" progId="Equation.3">
                    <p:embed/>
                    <p:pic>
                      <p:nvPicPr>
                        <p:cNvPr id="7188"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4454046"/>
                          <a:ext cx="838200" cy="23336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18"/>
            <p:cNvGraphicFramePr>
              <a:graphicFrameLocks noChangeAspect="1"/>
            </p:cNvGraphicFramePr>
            <p:nvPr>
              <p:extLst>
                <p:ext uri="{D42A27DB-BD31-4B8C-83A1-F6EECF244321}">
                  <p14:modId xmlns:p14="http://schemas.microsoft.com/office/powerpoint/2010/main" val="616118033"/>
                </p:ext>
              </p:extLst>
            </p:nvPr>
          </p:nvGraphicFramePr>
          <p:xfrm>
            <a:off x="2177538" y="3008254"/>
            <a:ext cx="838200" cy="233375"/>
          </p:xfrm>
          <a:graphic>
            <a:graphicData uri="http://schemas.openxmlformats.org/presentationml/2006/ole">
              <mc:AlternateContent xmlns:mc="http://schemas.openxmlformats.org/markup-compatibility/2006">
                <mc:Choice xmlns:v="urn:schemas-microsoft-com:vml" Requires="v">
                  <p:oleObj spid="_x0000_s12282" name="Equation" r:id="rId18" imgW="291847" imgH="114201" progId="Equation.3">
                    <p:embed/>
                  </p:oleObj>
                </mc:Choice>
                <mc:Fallback>
                  <p:oleObj name="Equation" r:id="rId18" imgW="291847" imgH="114201" progId="Equation.3">
                    <p:embed/>
                    <p:pic>
                      <p:nvPicPr>
                        <p:cNvPr id="7189"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3008254"/>
                          <a:ext cx="838200" cy="233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243981" y="3456006"/>
              <a:ext cx="3915016" cy="707886"/>
            </a:xfrm>
            <a:prstGeom prst="rect">
              <a:avLst/>
            </a:prstGeom>
          </p:spPr>
          <p:txBody>
            <a:bodyPr wrap="square">
              <a:spAutoFit/>
            </a:bodyPr>
            <a:lstStyle/>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Discriminative </a:t>
              </a:r>
            </a:p>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Probabilistic Classifier</a:t>
              </a:r>
              <a:endParaRPr lang="en-US" altLang="zh-CN" sz="2000" b="1" kern="0" dirty="0">
                <a:solidFill>
                  <a:srgbClr val="0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矩形 31"/>
              <p:cNvSpPr/>
              <p:nvPr/>
            </p:nvSpPr>
            <p:spPr>
              <a:xfrm>
                <a:off x="3407850" y="4570705"/>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32" name="矩形 31"/>
              <p:cNvSpPr>
                <a:spLocks noRot="1" noChangeAspect="1" noMove="1" noResize="1" noEditPoints="1" noAdjustHandles="1" noChangeArrowheads="1" noChangeShapeType="1" noTextEdit="1"/>
              </p:cNvSpPr>
              <p:nvPr/>
            </p:nvSpPr>
            <p:spPr>
              <a:xfrm>
                <a:off x="3407850" y="4570705"/>
                <a:ext cx="512961" cy="400110"/>
              </a:xfrm>
              <a:prstGeom prst="rect">
                <a:avLst/>
              </a:prstGeom>
              <a:blipFill>
                <a:blip r:embed="rId19"/>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394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779078" y="1932572"/>
            <a:ext cx="5638095" cy="4457143"/>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8020594" cy="5444238"/>
              </a:xfrm>
            </p:spPr>
            <p:txBody>
              <a:bodyPr/>
              <a:lstStyle/>
              <a:p>
                <a:r>
                  <a:rPr lang="en-US" altLang="zh-CN" dirty="0"/>
                  <a:t>Consider the inference problem of estimating </a:t>
                </a:r>
                <a14:m>
                  <m:oMath xmlns:m="http://schemas.openxmlformats.org/officeDocument/2006/math">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𝑅𝑎𝑖𝑛</m:t>
                        </m:r>
                      </m:e>
                    </m:d>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8020594" cy="5444238"/>
              </a:xfrm>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spTree>
    <p:extLst>
      <p:ext uri="{BB962C8B-B14F-4D97-AF65-F5344CB8AC3E}">
        <p14:creationId xmlns:p14="http://schemas.microsoft.com/office/powerpoint/2010/main" val="2022159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Since </a:t>
                </a:r>
                <a14:m>
                  <m:oMath xmlns:m="http://schemas.openxmlformats.org/officeDocument/2006/math">
                    <m:r>
                      <a:rPr lang="en-US" altLang="zh-CN" i="1" dirty="0">
                        <a:latin typeface="Cambria Math" panose="02040503050406030204" pitchFamily="18" charset="0"/>
                      </a:rPr>
                      <m:t>𝑆𝑝𝑟𝑖𝑛𝑘𝑙𝑒𝑟</m:t>
                    </m:r>
                  </m:oMath>
                </a14:m>
                <a:r>
                  <a:rPr lang="en-US" altLang="zh-CN" dirty="0"/>
                  <a:t> and </a:t>
                </a:r>
                <a14:m>
                  <m:oMath xmlns:m="http://schemas.openxmlformats.org/officeDocument/2006/math">
                    <m:r>
                      <a:rPr lang="en-US" altLang="zh-CN" i="1" dirty="0">
                        <a:latin typeface="Cambria Math" panose="02040503050406030204" pitchFamily="18" charset="0"/>
                      </a:rPr>
                      <m:t>𝑊𝑒𝑡𝐺𝑟𝑎𝑠𝑠</m:t>
                    </m:r>
                  </m:oMath>
                </a14:m>
                <a:r>
                  <a:rPr lang="en-US" altLang="zh-CN" dirty="0"/>
                  <a:t> is set to true, the Gibbs sampler draws samples from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𝑅𝑎𝑖𝑛</m:t>
                    </m:r>
                    <m:r>
                      <a:rPr lang="en-US" altLang="zh-CN" i="1" dirty="0">
                        <a:latin typeface="Cambria Math" panose="02040503050406030204" pitchFamily="18" charset="0"/>
                      </a:rPr>
                      <m:t>, </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r>
                  <a:rPr lang="en-US" altLang="zh-CN" dirty="0"/>
                  <a:t>. </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p:pic>
        <p:nvPicPr>
          <p:cNvPr id="8" name="图片 7"/>
          <p:cNvPicPr>
            <a:picLocks noChangeAspect="1"/>
          </p:cNvPicPr>
          <p:nvPr/>
        </p:nvPicPr>
        <p:blipFill>
          <a:blip r:embed="rId3"/>
          <a:stretch>
            <a:fillRect/>
          </a:stretch>
        </p:blipFill>
        <p:spPr>
          <a:xfrm>
            <a:off x="1779078" y="1932572"/>
            <a:ext cx="5638095" cy="4457143"/>
          </a:xfrm>
          <a:prstGeom prst="rect">
            <a:avLst/>
          </a:prstGeom>
        </p:spPr>
      </p:pic>
    </p:spTree>
    <p:extLst>
      <p:ext uri="{BB962C8B-B14F-4D97-AF65-F5344CB8AC3E}">
        <p14:creationId xmlns:p14="http://schemas.microsoft.com/office/powerpoint/2010/main" val="156586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Initialize: </a:t>
                </a:r>
              </a:p>
              <a:p>
                <a:pPr lvl="1"/>
                <a:r>
                  <a:rPr lang="en-US" altLang="zh-CN" dirty="0"/>
                  <a:t>(a) Instantiate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endParaRPr lang="en-US" altLang="zh-CN" dirty="0"/>
              </a:p>
              <a:p>
                <a:pPr lvl="1"/>
                <a:r>
                  <a:rPr lang="en-US" altLang="zh-CN" dirty="0"/>
                  <a:t>(b) 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i="0" dirty="0" smtClean="0">
                            <a:latin typeface="Cambria Math" panose="02040503050406030204" pitchFamily="18" charset="0"/>
                          </a:rPr>
                          <m:t>𝐪</m:t>
                        </m:r>
                      </m:e>
                      <m:sup>
                        <m:r>
                          <a:rPr lang="en-US" altLang="zh-CN" b="0" i="1" dirty="0" smtClean="0">
                            <a:latin typeface="Cambria Math" panose="02040503050406030204" pitchFamily="18" charset="0"/>
                          </a:rPr>
                          <m:t>(</m:t>
                        </m:r>
                        <m:r>
                          <a:rPr lang="en-US" altLang="zh-CN" i="1" dirty="0" smtClean="0">
                            <a:latin typeface="Cambria Math" panose="02040503050406030204" pitchFamily="18" charset="0"/>
                          </a:rPr>
                          <m:t>0</m:t>
                        </m:r>
                        <m:r>
                          <a:rPr lang="en-US" altLang="zh-CN" b="0" i="1" dirty="0" smtClean="0">
                            <a:latin typeface="Cambria Math" panose="02040503050406030204" pitchFamily="18" charset="0"/>
                          </a:rPr>
                          <m:t>)</m:t>
                        </m:r>
                      </m:sup>
                    </m:sSup>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 = 1, 2, …</m:t>
                    </m:r>
                  </m:oMath>
                </a14:m>
                <a:endParaRPr lang="en-US" altLang="zh-CN" dirty="0"/>
              </a:p>
              <a:p>
                <a:pPr lvl="1"/>
                <a:r>
                  <a:rPr lang="en-US" altLang="zh-CN" dirty="0"/>
                  <a:t>Pick a variable to update from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m:t>
                    </m:r>
                  </m:oMath>
                </a14:m>
                <a:r>
                  <a:rPr lang="en-US" altLang="zh-CN" dirty="0"/>
                  <a:t> uniformly at random.</a:t>
                </a:r>
              </a:p>
              <a:p>
                <a:pPr lvl="1"/>
                <a:r>
                  <a:rPr lang="en-US" altLang="zh-CN" dirty="0"/>
                  <a:t>If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was picked</a:t>
                </a:r>
              </a:p>
              <a:p>
                <a:pPr marL="957263" lvl="1" indent="-514350">
                  <a:buFont typeface="+mj-lt"/>
                  <a:buAutoNum type="romanUcPeriod"/>
                </a:pPr>
                <a:r>
                  <a:rPr lang="en-US" altLang="zh-CN" dirty="0"/>
                  <a:t>Sample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err="1">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a:p>
              <a:p>
                <a:pPr marL="957263" lvl="1" indent="-514350">
                  <a:buFont typeface="+mj-lt"/>
                  <a:buAutoNum type="romanUcPeriod"/>
                </a:pPr>
                <a:r>
                  <a:rPr lang="en-US" altLang="zh-CN" dirty="0"/>
                  <a:t> Let </a:t>
                </a:r>
                <a14:m>
                  <m:oMath xmlns:m="http://schemas.openxmlformats.org/officeDocument/2006/math">
                    <m:sSup>
                      <m:sSupPr>
                        <m:ctrlPr>
                          <a:rPr lang="en-US" altLang="zh-CN"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 </m:t>
                    </m:r>
                    <m:r>
                      <a:rPr lang="en-US" altLang="zh-CN" i="1" dirty="0">
                        <a:latin typeface="Cambria Math" panose="02040503050406030204" pitchFamily="18" charset="0"/>
                      </a:rPr>
                      <m:t>= (</m:t>
                    </m:r>
                    <m:r>
                      <a:rPr lang="en-US" altLang="zh-CN" i="1" dirty="0">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m:t>
                    </m:r>
                    <m:r>
                      <a:rPr lang="en-US" altLang="zh-CN" i="1" dirty="0">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oMath>
                </a14:m>
                <a:endParaRPr lang="en-US" altLang="zh-CN" dirty="0"/>
              </a:p>
              <a:p>
                <a:pPr lvl="1"/>
                <a:r>
                  <a:rPr lang="en-US" altLang="zh-CN" dirty="0"/>
                  <a:t>Else</a:t>
                </a:r>
              </a:p>
              <a:p>
                <a:pPr marL="957263" lvl="1" indent="-514350">
                  <a:buFont typeface="+mj-lt"/>
                  <a:buAutoNum type="romanUcPeriod"/>
                </a:pPr>
                <a:r>
                  <a:rPr lang="en-US" altLang="zh-CN" dirty="0"/>
                  <a:t>Sample </a:t>
                </a:r>
                <a14:m>
                  <m:oMath xmlns:m="http://schemas.openxmlformats.org/officeDocument/2006/math">
                    <m:r>
                      <a:rPr lang="en-US" altLang="zh-CN" i="1" dirty="0" smtClean="0">
                        <a:latin typeface="Cambria Math" panose="02040503050406030204" pitchFamily="18" charset="0"/>
                      </a:rPr>
                      <m:t>𝐶𝑙𝑜𝑢𝑑𝑦</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oMath>
                </a14:m>
                <a:endParaRPr lang="en-US" altLang="zh-CN" dirty="0"/>
              </a:p>
              <a:p>
                <a:pPr marL="957263" lvl="1" indent="-514350">
                  <a:buFont typeface="+mj-lt"/>
                  <a:buAutoNum type="romanUcPeriod"/>
                </a:pPr>
                <a:r>
                  <a:rPr lang="en-US"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b="0" i="1" dirty="0" smtClean="0">
                            <a:latin typeface="Cambria Math" panose="02040503050406030204" pitchFamily="18" charset="0"/>
                          </a:rPr>
                          <m:t>𝑡</m:t>
                        </m:r>
                      </m:sub>
                    </m:sSub>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i="1" dirty="0" smtClean="0">
                            <a:latin typeface="Cambria Math" panose="02040503050406030204" pitchFamily="18" charset="0"/>
                          </a:rPr>
                          <m:t>𝑡</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2098380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88823" y="2100078"/>
            <a:ext cx="7768734" cy="2696307"/>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rmAutofit/>
              </a:bodyPr>
              <a:lstStyle/>
              <a:p>
                <a:r>
                  <a:rPr lang="en-US" altLang="zh-CN" dirty="0"/>
                  <a:t>For convenience, we denote </a:t>
                </a:r>
                <a14:m>
                  <m:oMath xmlns:m="http://schemas.openxmlformats.org/officeDocument/2006/math">
                    <m:r>
                      <a:rPr lang="en-US" altLang="zh-CN" i="1" dirty="0" smtClean="0">
                        <a:latin typeface="Cambria Math" panose="02040503050406030204" pitchFamily="18" charset="0"/>
                      </a:rPr>
                      <m:t>𝑆𝑝𝑟𝑖𝑛𝑘𝑙𝑒𝑟</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𝑠</m:t>
                    </m:r>
                  </m:oMath>
                </a14:m>
                <a:r>
                  <a:rPr lang="en-US" altLang="zh-CN" dirty="0"/>
                  <a:t>, </a:t>
                </a:r>
                <a14:m>
                  <m:oMath xmlns:m="http://schemas.openxmlformats.org/officeDocument/2006/math">
                    <m:r>
                      <a:rPr lang="en-US" altLang="zh-CN" i="1" dirty="0" smtClean="0">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oMath>
                </a14:m>
                <a:r>
                  <a:rPr lang="en-US" altLang="zh-CN" dirty="0"/>
                  <a:t> by </a:t>
                </a:r>
                <a14:m>
                  <m:oMath xmlns:m="http://schemas.openxmlformats.org/officeDocument/2006/math">
                    <m:r>
                      <a:rPr lang="en-US" altLang="zh-CN" i="1" dirty="0" smtClean="0">
                        <a:latin typeface="Cambria Math" panose="02040503050406030204" pitchFamily="18" charset="0"/>
                      </a:rPr>
                      <m:t>𝑤</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𝑐</m:t>
                    </m:r>
                  </m:oMath>
                </a14:m>
                <a:r>
                  <a:rPr lang="en-US" altLang="zh-CN" dirty="0"/>
                  <a:t> and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oMath>
                </a14:m>
                <a:endParaRPr lang="en-US" altLang="zh-CN" dirty="0"/>
              </a:p>
              <a:p>
                <a:endParaRPr lang="en-US" altLang="zh-CN" sz="3600" dirty="0"/>
              </a:p>
              <a:p>
                <a:endParaRPr lang="en-US" altLang="zh-CN" dirty="0"/>
              </a:p>
              <a:p>
                <a:endParaRPr lang="en-US" altLang="zh-CN" dirty="0"/>
              </a:p>
              <a:p>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𝑐</m:t>
                        </m:r>
                      </m:e>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𝑐</m:t>
                        </m:r>
                      </m:e>
                      <m:e>
                        <m:r>
                          <a:rPr lang="en-US" altLang="zh-CN" i="1">
                            <a:latin typeface="Cambria Math" panose="02040503050406030204" pitchFamily="18" charset="0"/>
                            <a:ea typeface="Cambria Math" panose="02040503050406030204" pitchFamily="18" charset="0"/>
                          </a:rPr>
                          <m:t>𝑟</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ea typeface="Cambria Math" panose="02040503050406030204" pitchFamily="18" charset="0"/>
                      </a:rPr>
                      <m:t>=0.6923</m:t>
                    </m:r>
                  </m:oMath>
                </a14:m>
                <a:endParaRPr lang="en-US" altLang="zh-CN" dirty="0"/>
              </a:p>
              <a:p>
                <a:r>
                  <a:rPr lang="en-US" altLang="zh-CN" dirty="0"/>
                  <a:t>The probabilities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and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can be similarly computed.</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3"/>
                <a:stretch>
                  <a:fillRect l="-2280" t="-1523"/>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spTree>
    <p:extLst>
      <p:ext uri="{BB962C8B-B14F-4D97-AF65-F5344CB8AC3E}">
        <p14:creationId xmlns:p14="http://schemas.microsoft.com/office/powerpoint/2010/main" val="1743618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Also</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14:m>
                  <m:oMath xmlns:m="http://schemas.openxmlformats.org/officeDocument/2006/math">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1−</m:t>
                    </m:r>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0.1852</m:t>
                    </m:r>
                  </m:oMath>
                </a14:m>
                <a:endParaRPr lang="en-US" altLang="zh-CN" dirty="0"/>
              </a:p>
              <a:p>
                <a:r>
                  <a:rPr lang="en-US" altLang="zh-CN" dirty="0"/>
                  <a:t>The probabilities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 </m:t>
                    </m:r>
                  </m:oMath>
                </a14:m>
                <a:r>
                  <a:rPr lang="en-US" altLang="zh-CN" dirty="0"/>
                  <a:t>can be similarly computed.</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p:pic>
        <p:nvPicPr>
          <p:cNvPr id="8" name="图片 7"/>
          <p:cNvPicPr>
            <a:picLocks noChangeAspect="1"/>
          </p:cNvPicPr>
          <p:nvPr/>
        </p:nvPicPr>
        <p:blipFill>
          <a:blip r:embed="rId3"/>
          <a:stretch>
            <a:fillRect/>
          </a:stretch>
        </p:blipFill>
        <p:spPr>
          <a:xfrm>
            <a:off x="715027" y="1409433"/>
            <a:ext cx="7766198" cy="2904505"/>
          </a:xfrm>
          <a:prstGeom prst="rect">
            <a:avLst/>
          </a:prstGeom>
        </p:spPr>
      </p:pic>
    </p:spTree>
    <p:extLst>
      <p:ext uri="{BB962C8B-B14F-4D97-AF65-F5344CB8AC3E}">
        <p14:creationId xmlns:p14="http://schemas.microsoft.com/office/powerpoint/2010/main" val="969269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Suppose we drew </a:t>
                </a:r>
                <a14:m>
                  <m:oMath xmlns:m="http://schemas.openxmlformats.org/officeDocument/2006/math">
                    <m:r>
                      <a:rPr lang="en-US" altLang="zh-CN" i="1" dirty="0" smtClean="0">
                        <a:latin typeface="Cambria Math" panose="02040503050406030204" pitchFamily="18" charset="0"/>
                      </a:rPr>
                      <m:t>𝑁</m:t>
                    </m:r>
                  </m:oMath>
                </a14:m>
                <a:r>
                  <a:rPr lang="en-US" altLang="zh-CN" dirty="0"/>
                  <a:t> samples from the joint samples from the joint distribution</a:t>
                </a:r>
              </a:p>
              <a:p>
                <a:r>
                  <a:rPr lang="en-US" altLang="zh-CN" dirty="0"/>
                  <a:t>How do we compute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i="0" smtClean="0">
                            <a:latin typeface="Cambria Math" panose="02040503050406030204" pitchFamily="18" charset="0"/>
                          </a:rPr>
                          <m:t>𝐪</m:t>
                        </m:r>
                      </m:e>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i="0" smtClean="0">
                            <a:latin typeface="Cambria Math" panose="02040503050406030204" pitchFamily="18" charset="0"/>
                          </a:rPr>
                          <m:t>𝐞</m:t>
                        </m:r>
                      </m:e>
                    </m:d>
                    <m:r>
                      <a:rPr lang="en-US" altLang="zh-CN" b="0" i="1" smtClean="0">
                        <a:latin typeface="Cambria Math" panose="02040503050406030204" pitchFamily="18" charset="0"/>
                      </a:rPr>
                      <m:t>?</m:t>
                    </m:r>
                  </m:oMath>
                </a14:m>
                <a:endParaRPr lang="en-US" altLang="zh-CN" dirty="0"/>
              </a:p>
              <a:p>
                <a:endParaRPr lang="en-US" altLang="zh-CN" dirty="0"/>
              </a:p>
              <a:p>
                <a:endParaRPr lang="en-US" altLang="zh-CN" dirty="0"/>
              </a:p>
              <a:p>
                <a:endParaRPr lang="en-US" altLang="zh-CN" dirty="0"/>
              </a:p>
              <a:p>
                <a:r>
                  <a:rPr lang="en-US" altLang="zh-CN" dirty="0"/>
                  <a:t>Other approximate inference methods</a:t>
                </a:r>
              </a:p>
              <a:p>
                <a:pPr lvl="1"/>
                <a:r>
                  <a:rPr lang="en-US" altLang="zh-CN" dirty="0"/>
                  <a:t>Belief propagation</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802029" y="2394623"/>
                <a:ext cx="7542321"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𝑡𝑖𝑚𝑒𝑠</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𝐪</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𝑎𝑛𝑑</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num>
                        <m:den>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802029" y="2394623"/>
                <a:ext cx="7542321" cy="76899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45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Generative model (must be probabilistic)</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8" name="矩形 7"/>
              <p:cNvSpPr/>
              <p:nvPr/>
            </p:nvSpPr>
            <p:spPr>
              <a:xfrm>
                <a:off x="5764900" y="2708312"/>
                <a:ext cx="3380382" cy="3170099"/>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m:t>
                    </m:r>
                  </m:oMath>
                </a14:m>
                <a:r>
                  <a:rPr lang="en-US" sz="2000" dirty="0"/>
                  <a:t>probabilistic models have to be trained independently </a:t>
                </a:r>
              </a:p>
              <a:p>
                <a:pPr marL="285750" indent="-285750">
                  <a:buFont typeface="Arial" panose="020B0604020202020204" pitchFamily="34" charset="0"/>
                  <a:buChar char="•"/>
                </a:pPr>
                <a:r>
                  <a:rPr lang="en-US" sz="2000" dirty="0"/>
                  <a:t>Each is trained on only the examples of the same label</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 given input with </a:t>
                </a:r>
                <a14:m>
                  <m:oMath xmlns:m="http://schemas.openxmlformats.org/officeDocument/2006/math">
                    <m:r>
                      <a:rPr lang="en-US" altLang="zh-CN" sz="2000" i="1" dirty="0">
                        <a:latin typeface="Cambria Math" panose="02040503050406030204" pitchFamily="18" charset="0"/>
                      </a:rPr>
                      <m:t>𝐿</m:t>
                    </m:r>
                  </m:oMath>
                </a14:m>
                <a:r>
                  <a:rPr lang="en-US" sz="2000" dirty="0"/>
                  <a:t> models</a:t>
                </a:r>
              </a:p>
              <a:p>
                <a:pPr marL="285750" indent="-285750">
                  <a:buFont typeface="Arial" panose="020B0604020202020204" pitchFamily="34" charset="0"/>
                  <a:buChar char="•"/>
                </a:pPr>
                <a:r>
                  <a:rPr lang="en-US" sz="2000" dirty="0"/>
                  <a:t>“Generative” means that such a model produces data subject to the distribution via sampling.</a:t>
                </a:r>
              </a:p>
            </p:txBody>
          </p:sp>
        </mc:Choice>
        <mc:Fallback xmlns="">
          <p:sp>
            <p:nvSpPr>
              <p:cNvPr id="8" name="矩形 7"/>
              <p:cNvSpPr>
                <a:spLocks noRot="1" noChangeAspect="1" noMove="1" noResize="1" noEditPoints="1" noAdjustHandles="1" noChangeArrowheads="1" noChangeShapeType="1" noTextEdit="1"/>
              </p:cNvSpPr>
              <p:nvPr/>
            </p:nvSpPr>
            <p:spPr>
              <a:xfrm>
                <a:off x="5764900" y="2708312"/>
                <a:ext cx="3380382" cy="3170099"/>
              </a:xfrm>
              <a:prstGeom prst="rect">
                <a:avLst/>
              </a:prstGeom>
              <a:blipFill>
                <a:blip r:embed="rId3"/>
                <a:stretch>
                  <a:fillRect l="-1625" t="-962" r="-3069" b="-2500"/>
                </a:stretch>
              </a:blipFill>
            </p:spPr>
            <p:txBody>
              <a:bodyPr/>
              <a:lstStyle/>
              <a:p>
                <a:r>
                  <a:rPr lang="zh-CN" altLang="en-US">
                    <a:noFill/>
                  </a:rPr>
                  <a:t> </a:t>
                </a:r>
              </a:p>
            </p:txBody>
          </p:sp>
        </mc:Fallback>
      </mc:AlternateContent>
      <p:grpSp>
        <p:nvGrpSpPr>
          <p:cNvPr id="7" name="组合 6"/>
          <p:cNvGrpSpPr/>
          <p:nvPr/>
        </p:nvGrpSpPr>
        <p:grpSpPr>
          <a:xfrm>
            <a:off x="176980" y="2766271"/>
            <a:ext cx="5545394" cy="1977474"/>
            <a:chOff x="0" y="2702389"/>
            <a:chExt cx="6553200" cy="2131174"/>
          </a:xfrm>
        </p:grpSpPr>
        <p:grpSp>
          <p:nvGrpSpPr>
            <p:cNvPr id="82" name="Group 30"/>
            <p:cNvGrpSpPr>
              <a:grpSpLocks/>
            </p:cNvGrpSpPr>
            <p:nvPr/>
          </p:nvGrpSpPr>
          <p:grpSpPr bwMode="auto">
            <a:xfrm>
              <a:off x="0" y="2702389"/>
              <a:ext cx="2984501" cy="2131174"/>
              <a:chOff x="850900" y="3599767"/>
              <a:chExt cx="3276601" cy="2679589"/>
            </a:xfrm>
          </p:grpSpPr>
          <p:sp>
            <p:nvSpPr>
              <p:cNvPr id="83" name="TextBox 11"/>
              <p:cNvSpPr txBox="1"/>
              <p:nvPr/>
            </p:nvSpPr>
            <p:spPr>
              <a:xfrm>
                <a:off x="850900" y="4315188"/>
                <a:ext cx="3276601"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84"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85" name="Object 10"/>
              <p:cNvGraphicFramePr>
                <a:graphicFrameLocks noChangeAspect="1"/>
              </p:cNvGraphicFramePr>
              <p:nvPr>
                <p:extLst>
                  <p:ext uri="{D42A27DB-BD31-4B8C-83A1-F6EECF244321}">
                    <p14:modId xmlns:p14="http://schemas.microsoft.com/office/powerpoint/2010/main" val="2393373904"/>
                  </p:ext>
                </p:extLst>
              </p:nvPr>
            </p:nvGraphicFramePr>
            <p:xfrm>
              <a:off x="1883580" y="3599767"/>
              <a:ext cx="1191002" cy="454708"/>
            </p:xfrm>
            <a:graphic>
              <a:graphicData uri="http://schemas.openxmlformats.org/presentationml/2006/ole">
                <mc:AlternateContent xmlns:mc="http://schemas.openxmlformats.org/markup-compatibility/2006">
                  <mc:Choice xmlns:v="urn:schemas-microsoft-com:vml" Requires="v">
                    <p:oleObj spid="_x0000_s13501" name="Equation" r:id="rId4" imgW="533169" imgH="203112" progId="Equation.3">
                      <p:embed/>
                    </p:oleObj>
                  </mc:Choice>
                  <mc:Fallback>
                    <p:oleObj name="Equation" r:id="rId4" imgW="533169" imgH="203112" progId="Equation.3">
                      <p:embed/>
                      <p:pic>
                        <p:nvPicPr>
                          <p:cNvPr id="822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580" y="3599767"/>
                            <a:ext cx="1191002" cy="454708"/>
                          </a:xfrm>
                          <a:prstGeom prst="rect">
                            <a:avLst/>
                          </a:prstGeom>
                          <a:noFill/>
                          <a:ln>
                            <a:noFill/>
                          </a:ln>
                          <a:effectLst/>
                        </p:spPr>
                      </p:pic>
                    </p:oleObj>
                  </mc:Fallback>
                </mc:AlternateContent>
              </a:graphicData>
            </a:graphic>
          </p:graphicFrame>
          <p:grpSp>
            <p:nvGrpSpPr>
              <p:cNvPr id="86" name="Group 29"/>
              <p:cNvGrpSpPr>
                <a:grpSpLocks/>
              </p:cNvGrpSpPr>
              <p:nvPr/>
            </p:nvGrpSpPr>
            <p:grpSpPr bwMode="auto">
              <a:xfrm>
                <a:off x="911225" y="5562599"/>
                <a:ext cx="3048000" cy="716757"/>
                <a:chOff x="1155700" y="6187889"/>
                <a:chExt cx="3048000" cy="716757"/>
              </a:xfrm>
            </p:grpSpPr>
            <p:grpSp>
              <p:nvGrpSpPr>
                <p:cNvPr id="87" name="Group 15"/>
                <p:cNvGrpSpPr>
                  <a:grpSpLocks/>
                </p:cNvGrpSpPr>
                <p:nvPr/>
              </p:nvGrpSpPr>
              <p:grpSpPr bwMode="auto">
                <a:xfrm>
                  <a:off x="1155700" y="6187889"/>
                  <a:ext cx="395288" cy="715963"/>
                  <a:chOff x="4037012" y="5838031"/>
                  <a:chExt cx="395288" cy="715963"/>
                </a:xfrm>
              </p:grpSpPr>
              <p:sp>
                <p:nvSpPr>
                  <p:cNvPr id="95"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96" name="Object 9"/>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3502" name="Equation" r:id="rId6" imgW="164957" imgH="203024" progId="Equation.3">
                          <p:embed/>
                        </p:oleObj>
                      </mc:Choice>
                      <mc:Fallback>
                        <p:oleObj name="Equation" r:id="rId6" imgW="164957" imgH="203024" progId="Equation.3">
                          <p:embed/>
                          <p:pic>
                            <p:nvPicPr>
                              <p:cNvPr id="823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8" name="Group 16"/>
                <p:cNvGrpSpPr>
                  <a:grpSpLocks/>
                </p:cNvGrpSpPr>
                <p:nvPr/>
              </p:nvGrpSpPr>
              <p:grpSpPr bwMode="auto">
                <a:xfrm>
                  <a:off x="1825625" y="6187889"/>
                  <a:ext cx="427038" cy="716757"/>
                  <a:chOff x="4021137" y="5838031"/>
                  <a:chExt cx="427038" cy="716757"/>
                </a:xfrm>
              </p:grpSpPr>
              <p:sp>
                <p:nvSpPr>
                  <p:cNvPr id="93"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94" name="Object 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3503" name="Equation" r:id="rId8" imgW="177569" imgH="202936" progId="Equation.3">
                          <p:embed/>
                        </p:oleObj>
                      </mc:Choice>
                      <mc:Fallback>
                        <p:oleObj name="Equation" r:id="rId8" imgW="177569" imgH="202936" progId="Equation.3">
                          <p:embed/>
                          <p:pic>
                            <p:nvPicPr>
                              <p:cNvPr id="822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1"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90" name="Object 12"/>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3504" name="Equation" r:id="rId10" imgW="291847" imgH="114201" progId="Equation.3">
                        <p:embed/>
                      </p:oleObj>
                    </mc:Choice>
                    <mc:Fallback>
                      <p:oleObj name="Equation" r:id="rId10" imgW="291847" imgH="114201" progId="Equation.3">
                        <p:embed/>
                        <p:pic>
                          <p:nvPicPr>
                            <p:cNvPr id="8225"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97" name="Object 24"/>
            <p:cNvGraphicFramePr>
              <a:graphicFrameLocks noChangeAspect="1"/>
            </p:cNvGraphicFramePr>
            <p:nvPr>
              <p:extLst>
                <p:ext uri="{D42A27DB-BD31-4B8C-83A1-F6EECF244321}">
                  <p14:modId xmlns:p14="http://schemas.microsoft.com/office/powerpoint/2010/main" val="356544640"/>
                </p:ext>
              </p:extLst>
            </p:nvPr>
          </p:nvGraphicFramePr>
          <p:xfrm>
            <a:off x="3084513" y="3626989"/>
            <a:ext cx="420687" cy="117475"/>
          </p:xfrm>
          <a:graphic>
            <a:graphicData uri="http://schemas.openxmlformats.org/presentationml/2006/ole">
              <mc:AlternateContent xmlns:mc="http://schemas.openxmlformats.org/markup-compatibility/2006">
                <mc:Choice xmlns:v="urn:schemas-microsoft-com:vml" Requires="v">
                  <p:oleObj spid="_x0000_s13505" name="Equation" r:id="rId12" imgW="291847" imgH="114201" progId="Equation.3">
                    <p:embed/>
                  </p:oleObj>
                </mc:Choice>
                <mc:Fallback>
                  <p:oleObj name="Equation" r:id="rId12" imgW="291847" imgH="114201" progId="Equation.3">
                    <p:embed/>
                    <p:pic>
                      <p:nvPicPr>
                        <p:cNvPr id="820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513" y="3626989"/>
                          <a:ext cx="420687" cy="1174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 name="Group 30"/>
            <p:cNvGrpSpPr>
              <a:grpSpLocks/>
            </p:cNvGrpSpPr>
            <p:nvPr/>
          </p:nvGrpSpPr>
          <p:grpSpPr bwMode="auto">
            <a:xfrm>
              <a:off x="3568700" y="2702389"/>
              <a:ext cx="2984500" cy="2131174"/>
              <a:chOff x="850900" y="3599767"/>
              <a:chExt cx="3276600" cy="2679589"/>
            </a:xfrm>
          </p:grpSpPr>
          <p:sp>
            <p:nvSpPr>
              <p:cNvPr id="100" name="TextBox 55"/>
              <p:cNvSpPr txBox="1"/>
              <p:nvPr/>
            </p:nvSpPr>
            <p:spPr>
              <a:xfrm>
                <a:off x="850900" y="4315188"/>
                <a:ext cx="3276600"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101"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02" name="Object 55"/>
              <p:cNvGraphicFramePr>
                <a:graphicFrameLocks noChangeAspect="1"/>
              </p:cNvGraphicFramePr>
              <p:nvPr>
                <p:extLst>
                  <p:ext uri="{D42A27DB-BD31-4B8C-83A1-F6EECF244321}">
                    <p14:modId xmlns:p14="http://schemas.microsoft.com/office/powerpoint/2010/main" val="1668256970"/>
                  </p:ext>
                </p:extLst>
              </p:nvPr>
            </p:nvGraphicFramePr>
            <p:xfrm>
              <a:off x="1802443" y="3599767"/>
              <a:ext cx="1191002" cy="454708"/>
            </p:xfrm>
            <a:graphic>
              <a:graphicData uri="http://schemas.openxmlformats.org/presentationml/2006/ole">
                <mc:AlternateContent xmlns:mc="http://schemas.openxmlformats.org/markup-compatibility/2006">
                  <mc:Choice xmlns:v="urn:schemas-microsoft-com:vml" Requires="v">
                    <p:oleObj spid="_x0000_s13506" name="Equation" r:id="rId13" imgW="533169" imgH="203112" progId="Equation.3">
                      <p:embed/>
                    </p:oleObj>
                  </mc:Choice>
                  <mc:Fallback>
                    <p:oleObj name="Equation" r:id="rId13" imgW="533169" imgH="203112" progId="Equation.3">
                      <p:embed/>
                      <p:pic>
                        <p:nvPicPr>
                          <p:cNvPr id="8206"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443" y="3599767"/>
                            <a:ext cx="1191002" cy="454708"/>
                          </a:xfrm>
                          <a:prstGeom prst="rect">
                            <a:avLst/>
                          </a:prstGeom>
                          <a:noFill/>
                          <a:ln>
                            <a:noFill/>
                          </a:ln>
                          <a:effectLst/>
                        </p:spPr>
                      </p:pic>
                    </p:oleObj>
                  </mc:Fallback>
                </mc:AlternateContent>
              </a:graphicData>
            </a:graphic>
          </p:graphicFrame>
          <p:grpSp>
            <p:nvGrpSpPr>
              <p:cNvPr id="103" name="Group 29"/>
              <p:cNvGrpSpPr>
                <a:grpSpLocks/>
              </p:cNvGrpSpPr>
              <p:nvPr/>
            </p:nvGrpSpPr>
            <p:grpSpPr bwMode="auto">
              <a:xfrm>
                <a:off x="911225" y="5562599"/>
                <a:ext cx="3048000" cy="716757"/>
                <a:chOff x="1155700" y="6187889"/>
                <a:chExt cx="3048000" cy="716757"/>
              </a:xfrm>
            </p:grpSpPr>
            <p:grpSp>
              <p:nvGrpSpPr>
                <p:cNvPr id="104" name="Group 15"/>
                <p:cNvGrpSpPr>
                  <a:grpSpLocks/>
                </p:cNvGrpSpPr>
                <p:nvPr/>
              </p:nvGrpSpPr>
              <p:grpSpPr bwMode="auto">
                <a:xfrm>
                  <a:off x="1155700" y="6187889"/>
                  <a:ext cx="395288" cy="715963"/>
                  <a:chOff x="4037012" y="5838031"/>
                  <a:chExt cx="395288" cy="715963"/>
                </a:xfrm>
              </p:grpSpPr>
              <p:sp>
                <p:nvSpPr>
                  <p:cNvPr id="112"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13" name="Object 56"/>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3507" name="Equation" r:id="rId15" imgW="164957" imgH="203024" progId="Equation.3">
                          <p:embed/>
                        </p:oleObj>
                      </mc:Choice>
                      <mc:Fallback>
                        <p:oleObj name="Equation" r:id="rId15" imgW="164957" imgH="203024" progId="Equation.3">
                          <p:embed/>
                          <p:pic>
                            <p:nvPicPr>
                              <p:cNvPr id="8217"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5" name="Group 16"/>
                <p:cNvGrpSpPr>
                  <a:grpSpLocks/>
                </p:cNvGrpSpPr>
                <p:nvPr/>
              </p:nvGrpSpPr>
              <p:grpSpPr bwMode="auto">
                <a:xfrm>
                  <a:off x="1825625" y="6187889"/>
                  <a:ext cx="427038" cy="716757"/>
                  <a:chOff x="4021137" y="5838031"/>
                  <a:chExt cx="427038" cy="716757"/>
                </a:xfrm>
              </p:grpSpPr>
              <p:sp>
                <p:nvSpPr>
                  <p:cNvPr id="110"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11" name="Object 5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3508" name="Equation" r:id="rId16" imgW="177569" imgH="202936" progId="Equation.3">
                          <p:embed/>
                        </p:oleObj>
                      </mc:Choice>
                      <mc:Fallback>
                        <p:oleObj name="Equation" r:id="rId16" imgW="177569" imgH="202936" progId="Equation.3">
                          <p:embed/>
                          <p:pic>
                            <p:nvPicPr>
                              <p:cNvPr id="8215"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8"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07" name="Object 59"/>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3509" name="Equation" r:id="rId17" imgW="291847" imgH="114201" progId="Equation.3">
                        <p:embed/>
                      </p:oleObj>
                    </mc:Choice>
                    <mc:Fallback>
                      <p:oleObj name="Equation" r:id="rId17" imgW="291847" imgH="114201" progId="Equation.3">
                        <p:embed/>
                        <p:pic>
                          <p:nvPicPr>
                            <p:cNvPr id="8211"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mc:AlternateContent xmlns:mc="http://schemas.openxmlformats.org/markup-compatibility/2006" xmlns:a14="http://schemas.microsoft.com/office/drawing/2010/main">
        <mc:Choice Requires="a14">
          <p:sp>
            <p:nvSpPr>
              <p:cNvPr id="115" name="文本框 114"/>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dirty="0"/>
              </a:p>
            </p:txBody>
          </p:sp>
        </mc:Choice>
        <mc:Fallback xmlns="">
          <p:sp>
            <p:nvSpPr>
              <p:cNvPr id="115" name="文本框 114"/>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23"/>
                <a:stretch>
                  <a:fillRect r="-23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887863" y="3313947"/>
                <a:ext cx="4572000" cy="923330"/>
              </a:xfrm>
              <a:prstGeom prst="rect">
                <a:avLst/>
              </a:prstGeom>
            </p:spPr>
            <p:txBody>
              <a:bodyPr>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𝟏</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887863" y="3313947"/>
                <a:ext cx="4572000" cy="923330"/>
              </a:xfrm>
              <a:prstGeom prst="rect">
                <a:avLst/>
              </a:prstGeom>
              <a:blipFill>
                <a:blip r:embed="rId24"/>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857113" y="3282864"/>
                <a:ext cx="3210704" cy="923330"/>
              </a:xfrm>
              <a:prstGeom prst="rect">
                <a:avLst/>
              </a:prstGeom>
            </p:spPr>
            <p:txBody>
              <a:bodyPr wrap="square">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𝑳</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857113" y="3282864"/>
                <a:ext cx="3210704" cy="923330"/>
              </a:xfrm>
              <a:prstGeom prst="rect">
                <a:avLst/>
              </a:prstGeom>
              <a:blipFill>
                <a:blip r:embed="rId25"/>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50062" y="4922375"/>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50062" y="4922375"/>
                <a:ext cx="2444002" cy="369332"/>
              </a:xfrm>
              <a:prstGeom prst="rect">
                <a:avLst/>
              </a:prstGeom>
              <a:blipFill>
                <a:blip r:embed="rId26"/>
                <a:stretch>
                  <a:fillRect l="-1496" r="-4489"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274838" y="4340767"/>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274838" y="4340767"/>
                <a:ext cx="512961" cy="400110"/>
              </a:xfrm>
              <a:prstGeom prst="rect">
                <a:avLst/>
              </a:prstGeom>
              <a:blipFill>
                <a:blip r:embed="rId27"/>
                <a:stretch>
                  <a:fillRect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矩形 45"/>
              <p:cNvSpPr/>
              <p:nvPr/>
            </p:nvSpPr>
            <p:spPr>
              <a:xfrm>
                <a:off x="5331279" y="4327262"/>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46" name="矩形 45"/>
              <p:cNvSpPr>
                <a:spLocks noRot="1" noChangeAspect="1" noMove="1" noResize="1" noEditPoints="1" noAdjustHandles="1" noChangeArrowheads="1" noChangeShapeType="1" noTextEdit="1"/>
              </p:cNvSpPr>
              <p:nvPr/>
            </p:nvSpPr>
            <p:spPr>
              <a:xfrm>
                <a:off x="5331279" y="4327262"/>
                <a:ext cx="512961" cy="400110"/>
              </a:xfrm>
              <a:prstGeom prst="rect">
                <a:avLst/>
              </a:prstGeom>
              <a:blipFill>
                <a:blip r:embed="rId28"/>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233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decision theory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Suppose there are </a:t>
                </a:r>
                <a14:m>
                  <m:oMath xmlns:m="http://schemas.openxmlformats.org/officeDocument/2006/math">
                    <m:r>
                      <a:rPr lang="en-US" altLang="zh-CN" i="1" dirty="0" smtClean="0">
                        <a:latin typeface="Cambria Math" panose="02040503050406030204" pitchFamily="18" charset="0"/>
                      </a:rPr>
                      <m:t>𝑁</m:t>
                    </m:r>
                  </m:oMath>
                </a14:m>
                <a:r>
                  <a:rPr lang="en-US" altLang="zh-CN" dirty="0"/>
                  <a:t> classes, namely </a:t>
                </a:r>
                <a14:m>
                  <m:oMath xmlns:m="http://schemas.openxmlformats.org/officeDocument/2006/math">
                    <m:r>
                      <a:rPr lang="en-US" altLang="zh-CN" b="0" i="1" smtClean="0">
                        <a:latin typeface="Cambria Math" panose="02040503050406030204" pitchFamily="18" charset="0"/>
                      </a:rPr>
                      <m:t>𝑌</m:t>
                    </m:r>
                    <m:r>
                      <a:rPr lang="en-US" altLang="zh-CN" b="0" i="0" smtClean="0">
                        <a:latin typeface="Cambria Math" panose="02040503050406030204" pitchFamily="18" charset="0"/>
                      </a:rPr>
                      <m:t>=</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oMath>
                </a14:m>
                <a:r>
                  <a:rPr lang="en-US" altLang="zh-CN" dirty="0"/>
                  <a:t>. Let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𝜆</m:t>
                        </m:r>
                      </m:e>
                      <m:sub>
                        <m:r>
                          <a:rPr lang="en-US" altLang="zh-CN" b="0" i="1" dirty="0" smtClean="0">
                            <a:latin typeface="Cambria Math" panose="02040503050406030204" pitchFamily="18" charset="0"/>
                          </a:rPr>
                          <m:t>𝑖𝑗</m:t>
                        </m:r>
                      </m:sub>
                    </m:sSub>
                  </m:oMath>
                </a14:m>
                <a:r>
                  <a:rPr lang="zh-CN" altLang="en-US" dirty="0"/>
                  <a:t> </a:t>
                </a:r>
                <a:r>
                  <a:rPr lang="en-US" altLang="zh-CN" dirty="0"/>
                  <a:t>be the loss due to misclassifying a sample from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𝑗</m:t>
                        </m:r>
                      </m:sub>
                    </m:sSub>
                  </m:oMath>
                </a14:m>
                <a:r>
                  <a:rPr lang="en-US" altLang="zh-CN" dirty="0"/>
                  <a:t> 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𝑖</m:t>
                        </m:r>
                      </m:sub>
                    </m:sSub>
                  </m:oMath>
                </a14:m>
                <a:r>
                  <a:rPr lang="en-US" altLang="zh-CN" dirty="0"/>
                  <a:t>.</a:t>
                </a:r>
              </a:p>
              <a:p>
                <a:r>
                  <a:rPr lang="en-US" altLang="zh-CN" dirty="0"/>
                  <a:t>The expected loss (conditional risk) of sample </a:t>
                </a:r>
                <a14:m>
                  <m:oMath xmlns:m="http://schemas.openxmlformats.org/officeDocument/2006/math">
                    <m:r>
                      <a:rPr lang="en-US" altLang="zh-CN" b="1" i="1" dirty="0" smtClean="0">
                        <a:latin typeface="Cambria Math" panose="02040503050406030204" pitchFamily="18" charset="0"/>
                      </a:rPr>
                      <m:t>𝒙</m:t>
                    </m:r>
                  </m:oMath>
                </a14:m>
                <a:r>
                  <a:rPr lang="en-US" altLang="zh-CN" dirty="0"/>
                  <a:t> classified into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zh-CN" altLang="en-US" dirty="0"/>
                  <a:t> </a:t>
                </a:r>
                <a:r>
                  <a:rPr lang="en-US" altLang="zh-CN" dirty="0"/>
                  <a:t>is</a:t>
                </a:r>
              </a:p>
              <a:p>
                <a:pPr algn="ctr"/>
                <a:endParaRPr lang="en-US" altLang="zh-CN" dirty="0"/>
              </a:p>
              <a:p>
                <a:endParaRPr lang="en-US" altLang="zh-CN" dirty="0"/>
              </a:p>
              <a:p>
                <a:r>
                  <a:rPr lang="en-US" altLang="zh-CN" dirty="0"/>
                  <a:t>Our goal is to find a rule </a:t>
                </a:r>
                <a14:m>
                  <m:oMath xmlns:m="http://schemas.openxmlformats.org/officeDocument/2006/math">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𝑌</m:t>
                    </m:r>
                  </m:oMath>
                </a14:m>
                <a:r>
                  <a:rPr lang="zh-CN" altLang="en-US" dirty="0"/>
                  <a:t> </a:t>
                </a:r>
                <a:r>
                  <a:rPr lang="en-US" altLang="zh-CN" dirty="0"/>
                  <a:t>that minimizes the overall risk (risk of classifying all samples from </a:t>
                </a:r>
                <a14:m>
                  <m:oMath xmlns:m="http://schemas.openxmlformats.org/officeDocument/2006/math">
                    <m:r>
                      <a:rPr lang="en-US" altLang="zh-CN" i="1">
                        <a:latin typeface="Cambria Math" panose="02040503050406030204" pitchFamily="18" charset="0"/>
                      </a:rPr>
                      <m:t>𝑋</m:t>
                    </m:r>
                  </m:oMath>
                </a14:m>
                <a:r>
                  <a:rPr lang="en-US" altLang="zh-CN" dirty="0"/>
                  <a:t>)</a:t>
                </a:r>
              </a:p>
              <a:p>
                <a:endParaRPr lang="en-US" altLang="zh-CN" dirty="0"/>
              </a:p>
              <a:p>
                <a:r>
                  <a:rPr lang="en-US" altLang="zh-CN" dirty="0"/>
                  <a:t>We hope to minimize the overall risk </a:t>
                </a:r>
                <a14:m>
                  <m:oMath xmlns:m="http://schemas.openxmlformats.org/officeDocument/2006/math">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h</m:t>
                        </m:r>
                      </m:e>
                    </m:d>
                  </m:oMath>
                </a14:m>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344" r="-15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矩形 6"/>
              <p:cNvSpPr/>
              <p:nvPr/>
            </p:nvSpPr>
            <p:spPr>
              <a:xfrm>
                <a:off x="2872051" y="2296117"/>
                <a:ext cx="3402278"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𝑅</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e>
                          <m:r>
                            <a:rPr lang="en-US" altLang="zh-CN" sz="2400" b="1" i="1">
                              <a:latin typeface="Cambria Math" panose="02040503050406030204" pitchFamily="18" charset="0"/>
                            </a:rPr>
                            <m:t>𝒙</m:t>
                          </m:r>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𝑁</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872051" y="2296117"/>
                <a:ext cx="3402278" cy="11726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9925" y="4380481"/>
                <a:ext cx="300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𝔼</m:t>
                          </m:r>
                        </m:e>
                        <m:sub>
                          <m:r>
                            <a:rPr lang="en-US" altLang="zh-CN" sz="2400" b="1" i="1" smtClean="0">
                              <a:latin typeface="Cambria Math" panose="02040503050406030204" pitchFamily="18" charset="0"/>
                            </a:rPr>
                            <m:t>𝒙</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d>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9925" y="4380481"/>
                <a:ext cx="3006529" cy="369332"/>
              </a:xfrm>
              <a:prstGeom prst="rect">
                <a:avLst/>
              </a:prstGeom>
              <a:blipFill>
                <a:blip r:embed="rId5"/>
                <a:stretch>
                  <a:fillRect l="-2028"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09651" y="5421161"/>
                <a:ext cx="3127075" cy="480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09651" y="5421161"/>
                <a:ext cx="3127075" cy="480773"/>
              </a:xfrm>
              <a:prstGeom prst="rect">
                <a:avLst/>
              </a:prstGeom>
              <a:blipFill>
                <a:blip r:embed="rId6"/>
                <a:stretch>
                  <a:fillRect l="-1949" r="-3119" b="-13924"/>
                </a:stretch>
              </a:blipFill>
            </p:spPr>
            <p:txBody>
              <a:bodyPr/>
              <a:lstStyle/>
              <a:p>
                <a:r>
                  <a:rPr lang="zh-CN" altLang="en-US">
                    <a:noFill/>
                  </a:rPr>
                  <a:t> </a:t>
                </a:r>
              </a:p>
            </p:txBody>
          </p:sp>
        </mc:Fallback>
      </mc:AlternateContent>
      <p:sp>
        <p:nvSpPr>
          <p:cNvPr id="10" name="线形标注 2(无边框) 9"/>
          <p:cNvSpPr/>
          <p:nvPr/>
        </p:nvSpPr>
        <p:spPr>
          <a:xfrm>
            <a:off x="1566566" y="6004949"/>
            <a:ext cx="2834520" cy="375557"/>
          </a:xfrm>
          <a:prstGeom prst="callout2">
            <a:avLst>
              <a:gd name="adj1" fmla="val -1639"/>
              <a:gd name="adj2" fmla="val 25416"/>
              <a:gd name="adj3" fmla="val -86198"/>
              <a:gd name="adj4" fmla="val 35059"/>
              <a:gd name="adj5" fmla="val -87949"/>
              <a:gd name="adj6" fmla="val 46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Bayesian optimal classifier</a:t>
            </a:r>
          </a:p>
        </p:txBody>
      </p:sp>
      <p:sp>
        <p:nvSpPr>
          <p:cNvPr id="11" name="圆角矩形 10"/>
          <p:cNvSpPr/>
          <p:nvPr/>
        </p:nvSpPr>
        <p:spPr>
          <a:xfrm>
            <a:off x="2983826" y="5375224"/>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矩形 11"/>
              <p:cNvSpPr/>
              <p:nvPr/>
            </p:nvSpPr>
            <p:spPr>
              <a:xfrm>
                <a:off x="5416454" y="5884905"/>
                <a:ext cx="3298275" cy="461665"/>
              </a:xfrm>
              <a:prstGeom prst="rect">
                <a:avLst/>
              </a:prstGeom>
              <a:ln w="19050">
                <a:solidFill>
                  <a:schemeClr val="accent1"/>
                </a:solidFill>
              </a:ln>
            </p:spPr>
            <p:txBody>
              <a:bodyPr wrap="none">
                <a:spAutoFit/>
              </a:bodyPr>
              <a:lstStyle/>
              <a:p>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oMath>
                </a14:m>
                <a:r>
                  <a:rPr lang="zh-CN" altLang="en-US" sz="2400" dirty="0"/>
                  <a:t> </a:t>
                </a:r>
                <a:r>
                  <a:rPr lang="en-US" altLang="zh-CN" sz="2400" dirty="0"/>
                  <a:t>is called Bayes risk</a:t>
                </a:r>
              </a:p>
            </p:txBody>
          </p:sp>
        </mc:Choice>
        <mc:Fallback xmlns="">
          <p:sp>
            <p:nvSpPr>
              <p:cNvPr id="12" name="矩形 11"/>
              <p:cNvSpPr>
                <a:spLocks noRot="1" noChangeAspect="1" noMove="1" noResize="1" noEditPoints="1" noAdjustHandles="1" noChangeArrowheads="1" noChangeShapeType="1" noTextEdit="1"/>
              </p:cNvSpPr>
              <p:nvPr/>
            </p:nvSpPr>
            <p:spPr>
              <a:xfrm>
                <a:off x="5416454" y="5884905"/>
                <a:ext cx="3298275" cy="461665"/>
              </a:xfrm>
              <a:prstGeom prst="rect">
                <a:avLst/>
              </a:prstGeom>
              <a:blipFill>
                <a:blip r:embed="rId7"/>
                <a:stretch>
                  <a:fillRect l="-368" t="-8861" r="-1287" b="-25316"/>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33009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decision theory</a:t>
            </a:r>
            <a:endParaRPr lang="zh-CN" altLang="en-US" dirty="0"/>
          </a:p>
        </p:txBody>
      </p:sp>
      <p:sp>
        <p:nvSpPr>
          <p:cNvPr id="3" name="内容占位符 2"/>
          <p:cNvSpPr>
            <a:spLocks noGrp="1"/>
          </p:cNvSpPr>
          <p:nvPr>
            <p:ph idx="1"/>
          </p:nvPr>
        </p:nvSpPr>
        <p:spPr/>
        <p:txBody>
          <a:bodyPr/>
          <a:lstStyle/>
          <a:p>
            <a:r>
              <a:rPr lang="en-US" altLang="zh-CN" dirty="0"/>
              <a:t>If</a:t>
            </a:r>
          </a:p>
          <a:p>
            <a:endParaRPr lang="en-US" altLang="zh-CN" dirty="0"/>
          </a:p>
          <a:p>
            <a:endParaRPr lang="en-US" altLang="zh-CN" dirty="0"/>
          </a:p>
          <a:p>
            <a:r>
              <a:rPr lang="en-US" altLang="zh-CN" dirty="0"/>
              <a:t>Then</a:t>
            </a:r>
          </a:p>
          <a:p>
            <a:endParaRPr lang="en-US" altLang="zh-CN" dirty="0"/>
          </a:p>
          <a:p>
            <a:r>
              <a:rPr lang="en-US" altLang="zh-CN" dirty="0"/>
              <a:t>Bayesian optimal classifier</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090669" y="1253359"/>
                <a:ext cx="2965042"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𝑖𝑓</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      </m:t>
                                      </m:r>
                                    </m:e>
                                  </m:mr>
                                </m:m>
                              </m:e>
                            </m:m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𝑜𝑡h𝑒𝑟𝑤𝑖𝑠𝑒</m:t>
                                      </m:r>
                                    </m:e>
                                  </m:mr>
                                </m:m>
                              </m:e>
                            </m:mr>
                          </m:m>
                        </m:e>
                      </m:d>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090669" y="1253359"/>
                <a:ext cx="2965042" cy="82381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211849" y="2774726"/>
                <a:ext cx="27725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211849" y="2774726"/>
                <a:ext cx="2772554" cy="369332"/>
              </a:xfrm>
              <a:prstGeom prst="rect">
                <a:avLst/>
              </a:prstGeom>
              <a:blipFill>
                <a:blip r:embed="rId3"/>
                <a:stretch>
                  <a:fillRect l="-2198" r="-3297"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13558" y="3997829"/>
                <a:ext cx="3169136"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13558" y="3997829"/>
                <a:ext cx="3169136" cy="483209"/>
              </a:xfrm>
              <a:prstGeom prst="rect">
                <a:avLst/>
              </a:prstGeom>
              <a:blipFill>
                <a:blip r:embed="rId4"/>
                <a:stretch>
                  <a:fillRect l="-1923" r="-3077" b="-139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382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en-US" b="1" dirty="0">
                    <a:solidFill>
                      <a:srgbClr val="FF0000"/>
                    </a:solidFill>
                  </a:rPr>
                  <a:t>M</a:t>
                </a:r>
                <a:r>
                  <a:rPr lang="en-US" altLang="en-US" dirty="0"/>
                  <a:t>aximum </a:t>
                </a:r>
                <a:r>
                  <a:rPr lang="en-US" altLang="en-US" b="1" dirty="0">
                    <a:solidFill>
                      <a:srgbClr val="FF0000"/>
                    </a:solidFill>
                  </a:rPr>
                  <a:t>A</a:t>
                </a:r>
                <a:r>
                  <a:rPr lang="en-US" altLang="en-US" dirty="0"/>
                  <a:t> </a:t>
                </a:r>
                <a:r>
                  <a:rPr lang="en-US" altLang="en-US" b="1" dirty="0">
                    <a:solidFill>
                      <a:srgbClr val="FF0000"/>
                    </a:solidFill>
                  </a:rPr>
                  <a:t>P</a:t>
                </a:r>
                <a:r>
                  <a:rPr lang="en-US" altLang="en-US" dirty="0"/>
                  <a:t>osterior (</a:t>
                </a:r>
                <a:r>
                  <a:rPr lang="en-US" altLang="en-US" b="1" dirty="0">
                    <a:solidFill>
                      <a:srgbClr val="FF0000"/>
                    </a:solidFill>
                  </a:rPr>
                  <a:t>MAP</a:t>
                </a:r>
                <a:r>
                  <a:rPr lang="en-US" altLang="en-US" dirty="0"/>
                  <a:t>) classification rule</a:t>
                </a:r>
              </a:p>
              <a:p>
                <a:pPr lvl="1">
                  <a:lnSpc>
                    <a:spcPct val="110000"/>
                  </a:lnSpc>
                </a:pPr>
                <a:r>
                  <a:rPr lang="en-US" altLang="en-US" dirty="0"/>
                  <a:t>For an input </a:t>
                </a:r>
                <a:r>
                  <a:rPr lang="en-US" altLang="en-US" b="1" i="1" dirty="0">
                    <a:latin typeface="Times New Roman" panose="02020603050405020304" pitchFamily="18" charset="0"/>
                    <a:cs typeface="Times New Roman" panose="02020603050405020304" pitchFamily="18" charset="0"/>
                  </a:rPr>
                  <a:t>x</a:t>
                </a:r>
                <a:r>
                  <a:rPr lang="en-US" altLang="en-US" dirty="0"/>
                  <a:t>, find the largest one from </a:t>
                </a:r>
                <a14:m>
                  <m:oMath xmlns:m="http://schemas.openxmlformats.org/officeDocument/2006/math">
                    <m:r>
                      <a:rPr lang="en-US" altLang="en-US" i="1" dirty="0" smtClean="0">
                        <a:latin typeface="Cambria Math" panose="02040503050406030204" pitchFamily="18" charset="0"/>
                      </a:rPr>
                      <m:t>𝐿</m:t>
                    </m:r>
                  </m:oMath>
                </a14:m>
                <a:r>
                  <a:rPr lang="en-US" altLang="en-US" dirty="0"/>
                  <a:t> probabilities output by a discriminative probabilistic classifier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1</m:t>
                            </m:r>
                          </m:sub>
                        </m:sSub>
                      </m:e>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𝑐</m:t>
                            </m:r>
                          </m:e>
                          <m:sub>
                            <m:r>
                              <a:rPr lang="en-US" altLang="en-US" b="0" i="1" smtClean="0">
                                <a:latin typeface="Cambria Math" panose="02040503050406030204" pitchFamily="18" charset="0"/>
                              </a:rPr>
                              <m:t>𝐿</m:t>
                            </m:r>
                          </m:sub>
                        </m:sSub>
                      </m:e>
                      <m:e>
                        <m:r>
                          <a:rPr lang="en-US" altLang="en-US" b="1" i="1">
                            <a:latin typeface="Cambria Math" panose="02040503050406030204" pitchFamily="18" charset="0"/>
                          </a:rPr>
                          <m:t>𝒙</m:t>
                        </m:r>
                      </m:e>
                    </m:d>
                  </m:oMath>
                </a14:m>
                <a:endParaRPr lang="en-US" altLang="en-US" dirty="0"/>
              </a:p>
              <a:p>
                <a:pPr lvl="1">
                  <a:lnSpc>
                    <a:spcPct val="110000"/>
                  </a:lnSpc>
                </a:pPr>
                <a:r>
                  <a:rPr lang="en-US" altLang="en-US" dirty="0"/>
                  <a:t>Assign </a:t>
                </a:r>
                <a:r>
                  <a:rPr lang="en-US" altLang="en-US" b="1" i="1" dirty="0">
                    <a:latin typeface="Times New Roman" panose="02020603050405020304" pitchFamily="18" charset="0"/>
                    <a:cs typeface="Times New Roman" panose="02020603050405020304" pitchFamily="18" charset="0"/>
                  </a:rPr>
                  <a:t>x</a:t>
                </a:r>
                <a:r>
                  <a:rPr lang="en-US" altLang="en-US" dirty="0"/>
                  <a:t> to label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altLang="en-US" i="1" dirty="0">
                    <a:latin typeface="Palatino Linotype" panose="02040502050505030304" pitchFamily="18" charset="0"/>
                  </a:rPr>
                  <a:t> </a:t>
                </a:r>
                <a:r>
                  <a:rPr lang="en-US" altLang="en-US" dirty="0"/>
                  <a:t>if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m:t>
                            </m:r>
                          </m:sup>
                        </m:sSup>
                      </m:e>
                      <m:e>
                        <m:r>
                          <a:rPr lang="en-US" altLang="en-US" b="1" i="1">
                            <a:latin typeface="Cambria Math" panose="02040503050406030204" pitchFamily="18" charset="0"/>
                          </a:rPr>
                          <m:t>𝒙</m:t>
                        </m:r>
                      </m:e>
                    </m:d>
                  </m:oMath>
                </a14:m>
                <a:r>
                  <a:rPr lang="en-US" altLang="en-US" dirty="0"/>
                  <a:t> is the largest.</a:t>
                </a:r>
              </a:p>
              <a:p>
                <a:r>
                  <a:rPr lang="en-US" altLang="en-US" dirty="0"/>
                  <a:t>Generative classification with the MAP rule</a:t>
                </a:r>
              </a:p>
              <a:p>
                <a:pPr lvl="1">
                  <a:lnSpc>
                    <a:spcPct val="110000"/>
                  </a:lnSpc>
                </a:pPr>
                <a:r>
                  <a:rPr lang="en-US" altLang="en-US" dirty="0"/>
                  <a:t>Apply Bayesian rule to convert them into posterior probabilities</a:t>
                </a:r>
              </a:p>
              <a:p>
                <a:pPr lvl="1">
                  <a:lnSpc>
                    <a:spcPct val="110000"/>
                  </a:lnSpc>
                </a:pPr>
                <a:endParaRPr lang="en-GB" altLang="en-US" dirty="0"/>
              </a:p>
              <a:p>
                <a:pPr lvl="1">
                  <a:lnSpc>
                    <a:spcPct val="110000"/>
                  </a:lnSpc>
                </a:pPr>
                <a:endParaRPr lang="en-GB" altLang="en-US" dirty="0"/>
              </a:p>
              <a:p>
                <a:pPr lvl="1">
                  <a:lnSpc>
                    <a:spcPct val="110000"/>
                  </a:lnSpc>
                  <a:buNone/>
                </a:pPr>
                <a:endParaRPr lang="en-GB" altLang="en-US" dirty="0"/>
              </a:p>
              <a:p>
                <a:pPr lvl="1">
                  <a:lnSpc>
                    <a:spcPct val="80000"/>
                  </a:lnSpc>
                </a:pPr>
                <a:r>
                  <a:rPr lang="en-GB" altLang="en-US" dirty="0"/>
                  <a:t>Then apply the MAP rule to assign a label</a:t>
                </a:r>
                <a:endParaRPr lang="en-US" alt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12/22/2021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0290" y="3387379"/>
                <a:ext cx="7149073"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e>
                          <m:r>
                            <a:rPr lang="en-US" sz="2400" b="1" i="1">
                              <a:latin typeface="Cambria Math" panose="02040503050406030204" pitchFamily="18" charset="0"/>
                            </a:rPr>
                            <m:t>𝒙</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0290" y="3387379"/>
                <a:ext cx="7149073" cy="768993"/>
              </a:xfrm>
              <a:prstGeom prst="rect">
                <a:avLst/>
              </a:prstGeom>
              <a:blipFill>
                <a:blip r:embed="rId3"/>
                <a:stretch>
                  <a:fillRect/>
                </a:stretch>
              </a:blipFill>
            </p:spPr>
            <p:txBody>
              <a:bodyPr/>
              <a:lstStyle/>
              <a:p>
                <a:r>
                  <a:rPr lang="en-US">
                    <a:noFill/>
                  </a:rPr>
                  <a:t> </a:t>
                </a:r>
              </a:p>
            </p:txBody>
          </p:sp>
        </mc:Fallback>
      </mc:AlternateContent>
      <p:sp>
        <p:nvSpPr>
          <p:cNvPr id="11" name="圆角矩形 10"/>
          <p:cNvSpPr/>
          <p:nvPr/>
        </p:nvSpPr>
        <p:spPr>
          <a:xfrm>
            <a:off x="3054087" y="3832681"/>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线形标注 2(无边框) 1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lumMod val="85000"/>
                        <a:lumOff val="15000"/>
                      </a:schemeClr>
                    </a:solidFill>
                  </a:rPr>
                  <a:t>Common factor for all </a:t>
                </a:r>
                <a14:m>
                  <m:oMath xmlns:m="http://schemas.openxmlformats.org/officeDocument/2006/math">
                    <m:r>
                      <a:rPr lang="en-GB" altLang="en-US" i="1" dirty="0" smtClean="0">
                        <a:solidFill>
                          <a:schemeClr val="tx1">
                            <a:lumMod val="85000"/>
                            <a:lumOff val="15000"/>
                          </a:schemeClr>
                        </a:solidFill>
                        <a:latin typeface="Cambria Math" panose="02040503050406030204" pitchFamily="18" charset="0"/>
                      </a:rPr>
                      <m:t>𝐿</m:t>
                    </m:r>
                    <m:r>
                      <a:rPr lang="en-GB" altLang="en-US" i="1" dirty="0" smtClean="0">
                        <a:solidFill>
                          <a:schemeClr val="tx1">
                            <a:lumMod val="85000"/>
                            <a:lumOff val="15000"/>
                          </a:schemeClr>
                        </a:solidFill>
                        <a:latin typeface="Cambria Math" panose="02040503050406030204" pitchFamily="18" charset="0"/>
                      </a:rPr>
                      <m:t> </m:t>
                    </m:r>
                  </m:oMath>
                </a14:m>
                <a:r>
                  <a:rPr lang="en-GB" altLang="en-US" dirty="0">
                    <a:solidFill>
                      <a:schemeClr val="tx1">
                        <a:lumMod val="85000"/>
                        <a:lumOff val="15000"/>
                      </a:schemeClr>
                    </a:solidFill>
                  </a:rPr>
                  <a:t>probabilities </a:t>
                </a:r>
              </a:p>
            </p:txBody>
          </p:sp>
        </mc:Choice>
        <mc:Fallback xmlns="">
          <p:sp>
            <p:nvSpPr>
              <p:cNvPr id="12" name="线形标注 2(无边框) 11"/>
              <p:cNvSpPr>
                <a:spLocks noRot="1" noChangeAspect="1" noMove="1" noResize="1" noEditPoints="1" noAdjustHandles="1" noChangeArrowheads="1" noChangeShapeType="1" noTextEdit="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blipFill>
                <a:blip r:embed="rId4"/>
                <a:stretch>
                  <a:fillRect t="-8163" r="-126552" b="-151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666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18597</TotalTime>
  <Words>4995</Words>
  <Application>Microsoft Office PowerPoint</Application>
  <PresentationFormat>全屏显示(4:3)</PresentationFormat>
  <Paragraphs>880</Paragraphs>
  <Slides>55</Slides>
  <Notes>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55</vt:i4>
      </vt:variant>
    </vt:vector>
  </HeadingPairs>
  <TitlesOfParts>
    <vt:vector size="68" baseType="lpstr">
      <vt:lpstr>等线</vt:lpstr>
      <vt:lpstr>楷体</vt:lpstr>
      <vt:lpstr>宋体</vt:lpstr>
      <vt:lpstr>Arial</vt:lpstr>
      <vt:lpstr>Calibri</vt:lpstr>
      <vt:lpstr>Calibri Light</vt:lpstr>
      <vt:lpstr>Cambria Math</vt:lpstr>
      <vt:lpstr>Consolas</vt:lpstr>
      <vt:lpstr>Palatino Linotype</vt:lpstr>
      <vt:lpstr>Times New Roman</vt:lpstr>
      <vt:lpstr>回顾</vt:lpstr>
      <vt:lpstr>公式</vt:lpstr>
      <vt:lpstr>Equation</vt:lpstr>
      <vt:lpstr>Naïve Bayes Classifier</vt:lpstr>
      <vt:lpstr>Background</vt:lpstr>
      <vt:lpstr>Probability Basics</vt:lpstr>
      <vt:lpstr>Probability Basics </vt:lpstr>
      <vt:lpstr>Probabilistic Classification </vt:lpstr>
      <vt:lpstr>Probabilistic Classification </vt:lpstr>
      <vt:lpstr>Bayesian decision theory</vt:lpstr>
      <vt:lpstr>Bayesian decision theory</vt:lpstr>
      <vt:lpstr>Probabilistic Classification </vt:lpstr>
      <vt:lpstr>Naïve Bayes classifier </vt:lpstr>
      <vt:lpstr>Naïve Bayes Algorithm</vt:lpstr>
      <vt:lpstr>Tennis example</vt:lpstr>
      <vt:lpstr>Tennis example</vt:lpstr>
      <vt:lpstr>The test phase for the tennis example</vt:lpstr>
      <vt:lpstr>The test phase for the tennis example</vt:lpstr>
      <vt:lpstr>Issues Relevant to Naïve Bayes </vt:lpstr>
      <vt:lpstr>Issues Relevant to Naïve Bayes </vt:lpstr>
      <vt:lpstr>Issues Relevant to Naïve Bayes </vt:lpstr>
      <vt:lpstr>Conclusion</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Bayesian network</vt:lpstr>
      <vt:lpstr>Bayesian network</vt:lpstr>
      <vt:lpstr>Bayesian network</vt:lpstr>
      <vt:lpstr>Conditional independence in BNs</vt:lpstr>
      <vt:lpstr>Learning Bayesian networks</vt:lpstr>
      <vt:lpstr>Learning Bayesian networks</vt:lpstr>
      <vt:lpstr>Learning Bayesian networks</vt:lpstr>
      <vt:lpstr>Learning Bayesian networks</vt:lpstr>
      <vt:lpstr>Learning Bayesian networks</vt:lpstr>
      <vt:lpstr>Learning Bayesian networks</vt:lpstr>
      <vt:lpstr>Learning Bayesian networks</vt:lpstr>
      <vt:lpstr>Bayesian inference</vt:lpstr>
      <vt:lpstr>Approximate inference: Sampling</vt:lpstr>
      <vt:lpstr>Gibbs sampler</vt:lpstr>
      <vt:lpstr>Gibbs sampler</vt:lpstr>
      <vt:lpstr>Ideal Properties of MCMC</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Classifier</dc:title>
  <dc:creator>Ying Shen</dc:creator>
  <cp:lastModifiedBy>Ying SHEN</cp:lastModifiedBy>
  <cp:revision>538</cp:revision>
  <dcterms:created xsi:type="dcterms:W3CDTF">2016-11-02T01:37:54Z</dcterms:created>
  <dcterms:modified xsi:type="dcterms:W3CDTF">2021-12-23T03:19:04Z</dcterms:modified>
</cp:coreProperties>
</file>